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F3E49E4-D965-4396-83E6-B3B0BC09677E}">
          <p14:sldIdLst>
            <p14:sldId id="256"/>
          </p14:sldIdLst>
        </p14:section>
        <p14:section name="Section sans titre" id="{580BA022-3D8B-4933-BBB0-1FE18903B822}">
          <p14:sldIdLst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Eve Lvovschi" initials="VEL" lastIdx="23" clrIdx="0"/>
  <p:cmAuthor id="2" name="sébastien BEROUD" initials="sB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217" autoAdjust="0"/>
  </p:normalViewPr>
  <p:slideViewPr>
    <p:cSldViewPr snapToGrid="0" showGuides="1">
      <p:cViewPr varScale="1">
        <p:scale>
          <a:sx n="75" d="100"/>
          <a:sy n="75" d="100"/>
        </p:scale>
        <p:origin x="1622" y="6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 pos="2880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ource Sans Pro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ource Sans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41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 études au total.  6 chez </a:t>
            </a:r>
            <a:r>
              <a:rPr lang="en-GB" dirty="0" err="1"/>
              <a:t>l’adultes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8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1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97% des patients inclus avaient une ins rénale modérée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2 études sur les 10 : Hidalgo 99 et Malik 95. Pas le même poids!!!!!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0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39738" y="2232000"/>
            <a:ext cx="6156000" cy="3816000"/>
          </a:xfrm>
          <a:solidFill>
            <a:schemeClr val="accent5"/>
          </a:solidFill>
        </p:spPr>
        <p:txBody>
          <a:bodyPr lIns="216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0545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1202400"/>
            <a:ext cx="6120000" cy="460800"/>
          </a:xfrm>
        </p:spPr>
        <p:txBody>
          <a:bodyPr anchor="t" anchorCtr="0"/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9738" y="6162675"/>
            <a:ext cx="6176962" cy="374650"/>
          </a:xfrm>
        </p:spPr>
        <p:txBody>
          <a:bodyPr/>
          <a:lstStyle>
            <a:lvl1pPr>
              <a:spcBef>
                <a:spcPts val="0"/>
              </a:spcBef>
              <a:defRPr sz="14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1" name="Picture 10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5"/>
          </a:solidFill>
        </p:spPr>
        <p:txBody>
          <a:bodyPr lIns="432000" tIns="324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71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08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5" y="0"/>
            <a:ext cx="382459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65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296025"/>
            <a:ext cx="4464000" cy="562375"/>
          </a:xfrm>
        </p:spPr>
        <p:txBody>
          <a:bodyPr anchor="t" anchorCtr="0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2849400"/>
            <a:ext cx="4192587" cy="21978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12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4398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8" y="-388"/>
            <a:ext cx="304392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2974">
            <a:off x="6433717" y="5836596"/>
            <a:ext cx="494944" cy="494944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3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24000" y="0"/>
            <a:ext cx="5220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0" y="1964825"/>
            <a:ext cx="4356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8000" y="3835800"/>
            <a:ext cx="404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16524"/>
          <a:stretch/>
        </p:blipFill>
        <p:spPr>
          <a:xfrm>
            <a:off x="2073686" y="0"/>
            <a:ext cx="2777113" cy="6858000"/>
          </a:xfrm>
          <a:prstGeom prst="rect">
            <a:avLst/>
          </a:prstGeom>
        </p:spPr>
      </p:pic>
      <p:pic>
        <p:nvPicPr>
          <p:cNvPr id="14" name="Picture 13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563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728600"/>
            <a:ext cx="44640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585" y="0"/>
            <a:ext cx="428244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rot="18931217">
            <a:off x="6263551" y="5488794"/>
            <a:ext cx="838473" cy="838473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1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1295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800" y="14094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2699225"/>
            <a:ext cx="4117862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3958200"/>
            <a:ext cx="4117862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39738" y="5695200"/>
            <a:ext cx="2147639" cy="92333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Trusted evidence.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tx2"/>
                </a:solidFill>
                <a:latin typeface="+mn-lt"/>
              </a:rPr>
              <a:t>Informed decisions.</a:t>
            </a:r>
          </a:p>
          <a:p>
            <a:pPr>
              <a:lnSpc>
                <a:spcPts val="2000"/>
              </a:lnSpc>
            </a:pPr>
            <a:r>
              <a:rPr lang="en-GB" spc="-30" baseline="0" dirty="0">
                <a:solidFill>
                  <a:schemeClr val="bg2"/>
                </a:solidFill>
                <a:latin typeface="+mn-lt"/>
              </a:rPr>
              <a:t>Better health.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3"/>
          <a:stretch/>
        </p:blipFill>
        <p:spPr>
          <a:xfrm>
            <a:off x="5534025" y="0"/>
            <a:ext cx="3120980" cy="6858000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44000" y="1324800"/>
            <a:ext cx="4500000" cy="3384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15" name="Picture 14" descr="Cochrane_Norway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2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arge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02000"/>
            <a:ext cx="9144000" cy="4356000"/>
          </a:xfrm>
          <a:solidFill>
            <a:schemeClr val="accent5"/>
          </a:solidFill>
        </p:spPr>
        <p:txBody>
          <a:bodyPr lIns="432000" tIns="108000"/>
          <a:lstStyle>
            <a:lvl1pPr marL="0" indent="0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Insert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738" y="3419225"/>
            <a:ext cx="4464000" cy="1080775"/>
          </a:xfrm>
        </p:spPr>
        <p:txBody>
          <a:bodyPr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4627800"/>
            <a:ext cx="3326400" cy="822600"/>
          </a:xfrm>
        </p:spPr>
        <p:txBody>
          <a:bodyPr/>
          <a:lstStyle>
            <a:lvl1pPr marL="0" indent="0" algn="l">
              <a:lnSpc>
                <a:spcPts val="19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3175" indent="0" algn="l">
              <a:lnSpc>
                <a:spcPts val="19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  <a:latin typeface="+mj-lt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pic>
        <p:nvPicPr>
          <p:cNvPr id="12" name="Picture 11" descr="Cochrane_Norway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51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9738" y="1317600"/>
            <a:ext cx="6120000" cy="6328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738" y="2275200"/>
            <a:ext cx="6120000" cy="39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1990344" cy="6858000"/>
          </a:xfrm>
          <a:prstGeom prst="rect">
            <a:avLst/>
          </a:prstGeom>
        </p:spPr>
      </p:pic>
      <p:pic>
        <p:nvPicPr>
          <p:cNvPr id="10" name="Picture 9" descr="Cochrane_Norway_RGB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7" y="461188"/>
            <a:ext cx="1871999" cy="6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0" r:id="rId8"/>
    <p:sldLayoutId id="2147483656" r:id="rId9"/>
    <p:sldLayoutId id="2147483664" r:id="rId10"/>
    <p:sldLayoutId id="2147483657" r:id="rId11"/>
    <p:sldLayoutId id="2147483654" r:id="rId12"/>
    <p:sldLayoutId id="2147483665" r:id="rId13"/>
    <p:sldLayoutId id="2147483666" r:id="rId14"/>
    <p:sldLayoutId id="2147483667" r:id="rId15"/>
    <p:sldLayoutId id="214748365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 spc="-4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None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1134"/>
        </a:spcBef>
        <a:spcAft>
          <a:spcPts val="0"/>
        </a:spcAft>
        <a:buClr>
          <a:schemeClr val="bg2"/>
        </a:buClr>
        <a:buFont typeface="Arial" pitchFamily="34" charset="0"/>
        <a:buChar char="•"/>
        <a:defRPr sz="2000" kern="1200" spc="-20" baseline="0">
          <a:solidFill>
            <a:schemeClr val="tx2"/>
          </a:solidFill>
          <a:latin typeface="+mj-lt"/>
          <a:ea typeface="+mn-ea"/>
          <a:cs typeface="+mn-cs"/>
        </a:defRPr>
      </a:lvl2pPr>
      <a:lvl3pPr marL="388938" indent="-158750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3pPr>
      <a:lvl4pPr marL="612775" indent="-195263" algn="l" defTabSz="914400" rtl="0" eaLnBrk="1" latinLnBrk="0" hangingPunct="1">
        <a:spcBef>
          <a:spcPts val="567"/>
        </a:spcBef>
        <a:buClr>
          <a:schemeClr val="bg2"/>
        </a:buClr>
        <a:buFont typeface="Arial" pitchFamily="34" charset="0"/>
        <a:buChar char="•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4pPr>
      <a:lvl5pPr marL="849313" indent="-187325" algn="l" defTabSz="914400" rtl="0" eaLnBrk="1" latinLnBrk="0" hangingPunct="1">
        <a:spcBef>
          <a:spcPts val="567"/>
        </a:spcBef>
        <a:buClr>
          <a:schemeClr val="bg2"/>
        </a:buClr>
        <a:buFont typeface="Source Sans Pro" pitchFamily="34" charset="0"/>
        <a:buChar char="–"/>
        <a:defRPr sz="1800" kern="1200" spc="-20" baseline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65" y="250683"/>
            <a:ext cx="3426101" cy="111303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72989" y="1093684"/>
            <a:ext cx="5395966" cy="2490026"/>
          </a:xfrm>
        </p:spPr>
        <p:txBody>
          <a:bodyPr/>
          <a:lstStyle/>
          <a:p>
            <a:r>
              <a:rPr lang="en-US" sz="3200" dirty="0"/>
              <a:t>Outpatient treatment for people with cancer who develop a </a:t>
            </a:r>
            <a:r>
              <a:rPr lang="fr-FR" sz="3200" dirty="0" err="1"/>
              <a:t>low-risk</a:t>
            </a:r>
            <a:r>
              <a:rPr lang="fr-FR" sz="3200" dirty="0"/>
              <a:t> </a:t>
            </a:r>
            <a:r>
              <a:rPr lang="fr-FR" sz="3200" dirty="0" err="1"/>
              <a:t>febrile</a:t>
            </a:r>
            <a:r>
              <a:rPr lang="fr-FR" sz="3200" dirty="0"/>
              <a:t> </a:t>
            </a:r>
            <a:r>
              <a:rPr lang="fr-FR" sz="3200" dirty="0" err="1"/>
              <a:t>neutropaenic</a:t>
            </a:r>
            <a:r>
              <a:rPr lang="fr-FR" sz="3200" dirty="0"/>
              <a:t> </a:t>
            </a:r>
            <a:r>
              <a:rPr lang="fr-FR" sz="3200" dirty="0" err="1"/>
              <a:t>event</a:t>
            </a:r>
            <a:endParaRPr lang="fr-FR" sz="3200" dirty="0"/>
          </a:p>
        </p:txBody>
      </p:sp>
      <p:sp>
        <p:nvSpPr>
          <p:cNvPr id="2" name="Rectangle 1"/>
          <p:cNvSpPr/>
          <p:nvPr/>
        </p:nvSpPr>
        <p:spPr>
          <a:xfrm>
            <a:off x="361471" y="3935212"/>
            <a:ext cx="6177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SourceSansPro-Regular"/>
              </a:rPr>
              <a:t>Rivas-Ruiz R, </a:t>
            </a:r>
            <a:r>
              <a:rPr lang="fr-FR" dirty="0" err="1">
                <a:solidFill>
                  <a:srgbClr val="414141"/>
                </a:solidFill>
                <a:latin typeface="SourceSansPro-Regular"/>
              </a:rPr>
              <a:t>Villasis-Keever</a:t>
            </a:r>
            <a:r>
              <a:rPr lang="fr-FR" dirty="0">
                <a:solidFill>
                  <a:srgbClr val="414141"/>
                </a:solidFill>
                <a:latin typeface="SourceSansPro-Regular"/>
              </a:rPr>
              <a:t> M, Miranda-</a:t>
            </a:r>
            <a:r>
              <a:rPr lang="fr-FR" dirty="0" err="1">
                <a:solidFill>
                  <a:srgbClr val="414141"/>
                </a:solidFill>
                <a:latin typeface="SourceSansPro-Regular"/>
              </a:rPr>
              <a:t>Novales</a:t>
            </a:r>
            <a:r>
              <a:rPr lang="fr-FR" dirty="0">
                <a:solidFill>
                  <a:srgbClr val="414141"/>
                </a:solidFill>
                <a:latin typeface="SourceSansPro-Regular"/>
              </a:rPr>
              <a:t> G et al.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4A6710-2C66-2C4E-A970-53C838EF783E}"/>
              </a:ext>
            </a:extLst>
          </p:cNvPr>
          <p:cNvSpPr txBox="1"/>
          <p:nvPr/>
        </p:nvSpPr>
        <p:spPr>
          <a:xfrm>
            <a:off x="361473" y="5013645"/>
            <a:ext cx="5091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Dr Sébastien BEROUD, for the Cochrane PEC</a:t>
            </a:r>
            <a:endParaRPr lang="fr-FR" b="1" dirty="0"/>
          </a:p>
        </p:txBody>
      </p:sp>
      <p:sp>
        <p:nvSpPr>
          <p:cNvPr id="7" name="Rectangle 6"/>
          <p:cNvSpPr/>
          <p:nvPr/>
        </p:nvSpPr>
        <p:spPr>
          <a:xfrm>
            <a:off x="392469" y="4287928"/>
            <a:ext cx="988609" cy="37544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50" y="277734"/>
            <a:ext cx="3426249" cy="1115665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06267" y="394311"/>
            <a:ext cx="3223333" cy="632838"/>
          </a:xfrm>
        </p:spPr>
        <p:txBody>
          <a:bodyPr/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PICO(S)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977" y="1912023"/>
            <a:ext cx="7956063" cy="477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E12328"/>
              </a:buClr>
              <a:buFont typeface="Wingdings" panose="05000000000000000000" pitchFamily="2" charset="2"/>
              <a:buChar char="q"/>
            </a:pPr>
            <a:r>
              <a:rPr lang="fr-FR" u="sng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Population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fr-FR" b="1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Patients présentant une neutropénie fébrile (NF)</a:t>
            </a:r>
          </a:p>
          <a:p>
            <a:pPr lvl="0">
              <a:buClr>
                <a:srgbClr val="E12328"/>
              </a:buClr>
            </a:pPr>
            <a:r>
              <a:rPr lang="fr-FR" b="1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	post chimiothérapie à « faible risque »</a:t>
            </a:r>
          </a:p>
          <a:p>
            <a:pPr lvl="0">
              <a:buClr>
                <a:srgbClr val="E12328"/>
              </a:buClr>
            </a:pPr>
            <a:endParaRPr lang="fr-FR" sz="800" b="1" spc="-20" dirty="0">
              <a:solidFill>
                <a:srgbClr val="002D64"/>
              </a:solidFill>
              <a:latin typeface="Arial" charset="0"/>
              <a:cs typeface="Arial" charset="0"/>
            </a:endParaRPr>
          </a:p>
          <a:p>
            <a:pPr marL="285750" lvl="0" indent="-285750">
              <a:spcBef>
                <a:spcPts val="1134"/>
              </a:spcBef>
              <a:buClr>
                <a:srgbClr val="E12328"/>
              </a:buClr>
              <a:buFont typeface="Wingdings" panose="05000000000000000000" pitchFamily="2" charset="2"/>
              <a:buChar char="q"/>
            </a:pPr>
            <a:r>
              <a:rPr lang="fr-FR" u="sng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Intervention: 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traitement « ambulatoire »</a:t>
            </a:r>
          </a:p>
          <a:p>
            <a:pPr lvl="0">
              <a:spcBef>
                <a:spcPts val="1134"/>
              </a:spcBef>
              <a:buClr>
                <a:srgbClr val="E12328"/>
              </a:buClr>
            </a:pPr>
            <a:endParaRPr lang="fr-FR" sz="800" spc="-20" dirty="0">
              <a:solidFill>
                <a:srgbClr val="002D64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134"/>
              </a:spcBef>
              <a:buClr>
                <a:srgbClr val="E12328"/>
              </a:buClr>
              <a:buFont typeface="Wingdings" panose="05000000000000000000" pitchFamily="2" charset="2"/>
              <a:buChar char="q"/>
            </a:pPr>
            <a:r>
              <a:rPr lang="fr-FR" u="sng" spc="-20" dirty="0" err="1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Comparison</a:t>
            </a:r>
            <a:r>
              <a:rPr lang="fr-FR" u="sng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fr-FR" spc="-20" dirty="0">
                <a:solidFill>
                  <a:srgbClr val="002D64"/>
                </a:solidFill>
                <a:latin typeface="Arial" charset="0"/>
                <a:cs typeface="Arial" charset="0"/>
              </a:rPr>
              <a:t>traitement intra-hospitalier exclusif</a:t>
            </a:r>
          </a:p>
          <a:p>
            <a:pPr lvl="0">
              <a:spcBef>
                <a:spcPts val="1134"/>
              </a:spcBef>
              <a:buClr>
                <a:srgbClr val="E12328"/>
              </a:buClr>
            </a:pPr>
            <a:endParaRPr lang="fr-FR" sz="800" spc="-20" dirty="0">
              <a:solidFill>
                <a:srgbClr val="002D64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134"/>
              </a:spcBef>
              <a:buClr>
                <a:srgbClr val="E12328"/>
              </a:buClr>
              <a:buFont typeface="Wingdings" panose="05000000000000000000" pitchFamily="2" charset="2"/>
              <a:buChar char="q"/>
            </a:pPr>
            <a:r>
              <a:rPr lang="fr-FR" u="sng" spc="-20" dirty="0" err="1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Outcomes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fr-FR" b="1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Echec du traitement 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(décès et/ou aggravation clinique 		et/ou nécessité de changer de traitement antibiotique)</a:t>
            </a:r>
          </a:p>
          <a:p>
            <a:pPr lvl="0">
              <a:spcBef>
                <a:spcPts val="1134"/>
              </a:spcBef>
              <a:buClr>
                <a:srgbClr val="E12328"/>
              </a:buClr>
            </a:pPr>
            <a:r>
              <a:rPr lang="fr-FR" b="1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	Mortalité générale</a:t>
            </a:r>
          </a:p>
          <a:p>
            <a:pPr marL="179388" lvl="1">
              <a:spcBef>
                <a:spcPts val="1134"/>
              </a:spcBef>
              <a:buClr>
                <a:srgbClr val="E12328"/>
              </a:buClr>
            </a:pPr>
            <a:r>
              <a:rPr lang="fr-FR" b="1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Effets secondaires, durée de la fièvre, durée de la  			neutropénie</a:t>
            </a:r>
          </a:p>
          <a:p>
            <a:pPr marL="179388" lvl="1">
              <a:spcBef>
                <a:spcPts val="1134"/>
              </a:spcBef>
              <a:buClr>
                <a:srgbClr val="E12328"/>
              </a:buClr>
            </a:pP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285750" lvl="0" indent="-285750">
              <a:spcBef>
                <a:spcPts val="1134"/>
              </a:spcBef>
              <a:buClr>
                <a:srgbClr val="E12328"/>
              </a:buClr>
              <a:buFont typeface="Wingdings" panose="05000000000000000000" pitchFamily="2" charset="2"/>
              <a:buChar char="q"/>
            </a:pPr>
            <a:r>
              <a:rPr lang="fr-FR" u="sng" spc="-20" dirty="0" err="1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Study</a:t>
            </a:r>
            <a:r>
              <a:rPr lang="fr-FR" u="sng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 type</a:t>
            </a:r>
            <a:r>
              <a:rPr lang="fr-FR" spc="-20" dirty="0">
                <a:solidFill>
                  <a:srgbClr val="002D64"/>
                </a:solidFill>
                <a:latin typeface="Arial" charset="0"/>
                <a:ea typeface="Arial" charset="0"/>
                <a:cs typeface="Arial" charset="0"/>
              </a:rPr>
              <a:t>:	Essais randomisés contrôlés</a:t>
            </a:r>
          </a:p>
        </p:txBody>
      </p:sp>
    </p:spTree>
    <p:extLst>
      <p:ext uri="{BB962C8B-B14F-4D97-AF65-F5344CB8AC3E}">
        <p14:creationId xmlns:p14="http://schemas.microsoft.com/office/powerpoint/2010/main" val="2520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43958" y="66473"/>
            <a:ext cx="5168488" cy="878818"/>
          </a:xfrm>
        </p:spPr>
        <p:txBody>
          <a:bodyPr/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Summary of findings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257" y="1781126"/>
            <a:ext cx="8695774" cy="46650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50" y="277734"/>
            <a:ext cx="342624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5" y="277726"/>
            <a:ext cx="3426249" cy="1115665"/>
          </a:xfrm>
          <a:prstGeom prst="rect">
            <a:avLst/>
          </a:prstGeom>
        </p:spPr>
      </p:pic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4783"/>
          <a:stretch/>
        </p:blipFill>
        <p:spPr>
          <a:xfrm>
            <a:off x="-1" y="2098431"/>
            <a:ext cx="9107091" cy="350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2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4643DD1-1C18-1349-8389-DB7FF9EC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9931" y="251398"/>
            <a:ext cx="4374309" cy="632838"/>
          </a:xfrm>
        </p:spPr>
        <p:txBody>
          <a:bodyPr/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Home Message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B9AAFA9-0E23-4246-8A68-CC30F5CA9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456" y="1430767"/>
            <a:ext cx="8396344" cy="5325633"/>
          </a:xfrm>
        </p:spPr>
        <p:txBody>
          <a:bodyPr/>
          <a:lstStyle/>
          <a:p>
            <a:pPr marL="342900" indent="-342900">
              <a:buFont typeface="LucidaGrande" panose="020B0600040502020204" pitchFamily="34" charset="0"/>
              <a:buChar char="→"/>
            </a:pPr>
            <a:endParaRPr lang="fr-FR" sz="2400" dirty="0"/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/>
              <a:t>Pas de différence significative sur les différents paramètres analysés.</a:t>
            </a:r>
          </a:p>
          <a:p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/>
              <a:t>LIMITES</a:t>
            </a:r>
          </a:p>
          <a:p>
            <a:pPr marL="955675" lvl="3" indent="-342900">
              <a:buFontTx/>
              <a:buChar char="-"/>
            </a:pPr>
            <a:r>
              <a:rPr lang="fr-FR" sz="2200" dirty="0"/>
              <a:t>Effectifs faibles (&lt; 1000 patients)</a:t>
            </a:r>
          </a:p>
          <a:p>
            <a:pPr marL="955675" lvl="3" indent="-342900">
              <a:buFontTx/>
              <a:buChar char="-"/>
            </a:pPr>
            <a:r>
              <a:rPr lang="fr-FR" sz="2200" dirty="0"/>
              <a:t>Pas de stratification hémopathie/ cancer solide</a:t>
            </a:r>
          </a:p>
          <a:p>
            <a:pPr marL="955675" lvl="3" indent="-342900">
              <a:buFontTx/>
              <a:buChar char="-"/>
            </a:pPr>
            <a:r>
              <a:rPr lang="fr-FR" sz="2200" dirty="0"/>
              <a:t>Hétérogénéité : définition de la NF à « faible risque »</a:t>
            </a:r>
          </a:p>
          <a:p>
            <a:pPr marL="955675" lvl="3" indent="-342900">
              <a:buFontTx/>
              <a:buChar char="-"/>
            </a:pPr>
            <a:r>
              <a:rPr lang="fr-FR" sz="2200" dirty="0"/>
              <a:t>Comparaison d’une hospitalisation conventionnelle vs hospitalisation brève avec relai précoce à domicile</a:t>
            </a:r>
          </a:p>
          <a:p>
            <a:pPr lvl="3" indent="0">
              <a:buNone/>
            </a:pPr>
            <a:r>
              <a:rPr lang="fr-FR" sz="2200" dirty="0"/>
              <a:t>	</a:t>
            </a:r>
            <a:r>
              <a:rPr lang="fr-FR" sz="2200" u="sng" dirty="0"/>
              <a:t>et NON PAS </a:t>
            </a:r>
            <a:r>
              <a:rPr lang="fr-FR" sz="2200" dirty="0"/>
              <a:t>comparaison intra vs extra hospitalier exclusif.</a:t>
            </a:r>
          </a:p>
          <a:p>
            <a:pPr marL="342900" indent="-342900"/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2D78C1-7A43-4839-AA31-B9478261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5" y="277726"/>
            <a:ext cx="342624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2DC7A-FFC8-4983-958D-89FDFCD5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007" y="305295"/>
            <a:ext cx="7326357" cy="632838"/>
          </a:xfrm>
        </p:spPr>
        <p:txBody>
          <a:bodyPr/>
          <a:lstStyle/>
          <a:p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Implication pour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AC8F8-A227-45DC-95DE-547F489D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06" y="1794909"/>
            <a:ext cx="7751993" cy="3909600"/>
          </a:xfrm>
        </p:spPr>
        <p:txBody>
          <a:bodyPr/>
          <a:lstStyle/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Réaliser des études avec de réelles prises en charge ambulatoires exclusives.</a:t>
            </a:r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Mieux standardiser la définition NF à faible risque.</a:t>
            </a:r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Quid qualité de vie.</a:t>
            </a:r>
          </a:p>
          <a:p>
            <a:pPr marL="342900" indent="-342900">
              <a:buFont typeface="LucidaGrande" panose="020B0600040502020204" pitchFamily="34" charset="0"/>
              <a:buChar char="→"/>
            </a:pPr>
            <a:r>
              <a:rPr lang="fr-FR" sz="2400" dirty="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Quid de </a:t>
            </a:r>
            <a:r>
              <a:rPr lang="fr-FR" sz="2400">
                <a:solidFill>
                  <a:srgbClr val="002060"/>
                </a:solidFill>
                <a:latin typeface="Arial" charset="0"/>
                <a:cs typeface="Arial" charset="0"/>
                <a:sym typeface="Wingdings"/>
              </a:rPr>
              <a:t>l’analyse médico-économique.</a:t>
            </a:r>
            <a:endParaRPr lang="fr-FR" sz="2400" dirty="0">
              <a:solidFill>
                <a:srgbClr val="002060"/>
              </a:solidFill>
              <a:latin typeface="Arial" charset="0"/>
              <a:cs typeface="Arial" charset="0"/>
              <a:sym typeface="Wingdings"/>
            </a:endParaRPr>
          </a:p>
          <a:p>
            <a:pPr marL="342900" indent="-342900">
              <a:buFont typeface="LucidaGrande" panose="020B0600040502020204" pitchFamily="34" charset="0"/>
              <a:buChar char="→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D7358F3-01F8-4497-9D01-E752B539E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06" y="258863"/>
            <a:ext cx="2516922" cy="8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8376"/>
      </p:ext>
    </p:extLst>
  </p:cSld>
  <p:clrMapOvr>
    <a:masterClrMapping/>
  </p:clrMapOvr>
</p:sld>
</file>

<file path=ppt/theme/theme1.xml><?xml version="1.0" encoding="utf-8"?>
<a:theme xmlns:a="http://schemas.openxmlformats.org/drawingml/2006/main" name="Cochrane_UK_cyan_template">
  <a:themeElements>
    <a:clrScheme name="Cochrane red">
      <a:dk1>
        <a:srgbClr val="000000"/>
      </a:dk1>
      <a:lt1>
        <a:srgbClr val="FFFFFF"/>
      </a:lt1>
      <a:dk2>
        <a:srgbClr val="002D64"/>
      </a:dk2>
      <a:lt2>
        <a:srgbClr val="E12328"/>
      </a:lt2>
      <a:accent1>
        <a:srgbClr val="002D64"/>
      </a:accent1>
      <a:accent2>
        <a:srgbClr val="E12328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Cochrane">
      <a:majorFont>
        <a:latin typeface="Source Sans Pro"/>
        <a:ea typeface=""/>
        <a:cs typeface=""/>
      </a:majorFont>
      <a:minorFont>
        <a:latin typeface="Source Sans Pro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Community_PPT_template_red</Template>
  <TotalTime>596</TotalTime>
  <Words>270</Words>
  <Application>Microsoft Office PowerPoint</Application>
  <PresentationFormat>Affichage à l'écran (4:3)</PresentationFormat>
  <Paragraphs>42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LucidaGrande</vt:lpstr>
      <vt:lpstr>Source Sans Pro</vt:lpstr>
      <vt:lpstr>Source Sans Pro Semibold</vt:lpstr>
      <vt:lpstr>SourceSansPro-Regular</vt:lpstr>
      <vt:lpstr>Wingdings</vt:lpstr>
      <vt:lpstr>Cochrane_UK_cyan_template</vt:lpstr>
      <vt:lpstr>Outpatient treatment for people with cancer who develop a low-risk febrile neutropaenic event</vt:lpstr>
      <vt:lpstr>PICO(S)</vt:lpstr>
      <vt:lpstr>Summary of findings</vt:lpstr>
      <vt:lpstr>Présentation PowerPoint</vt:lpstr>
      <vt:lpstr>Take Home Message</vt:lpstr>
      <vt:lpstr>    Implication pour la recherche</vt:lpstr>
    </vt:vector>
  </TitlesOfParts>
  <Company>Hewlett-Packard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maximum</dc:title>
  <dc:creator>Patricia</dc:creator>
  <cp:lastModifiedBy>sébastien BEROUD</cp:lastModifiedBy>
  <cp:revision>49</cp:revision>
  <dcterms:created xsi:type="dcterms:W3CDTF">2017-01-12T13:51:57Z</dcterms:created>
  <dcterms:modified xsi:type="dcterms:W3CDTF">2020-11-10T14:11:28Z</dcterms:modified>
</cp:coreProperties>
</file>