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85" r:id="rId4"/>
    <p:sldId id="272" r:id="rId5"/>
    <p:sldId id="286" r:id="rId6"/>
    <p:sldId id="280" r:id="rId7"/>
    <p:sldId id="28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F3E49E4-D965-4396-83E6-B3B0BC09677E}">
          <p14:sldIdLst>
            <p14:sldId id="256"/>
          </p14:sldIdLst>
        </p14:section>
        <p14:section name="Section sans titre" id="{580BA022-3D8B-4933-BBB0-1FE18903B822}">
          <p14:sldIdLst>
            <p14:sldId id="266"/>
            <p14:sldId id="285"/>
            <p14:sldId id="272"/>
            <p14:sldId id="286"/>
            <p14:sldId id="280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EYRAN" initials="D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395" autoAdjust="0"/>
  </p:normalViewPr>
  <p:slideViewPr>
    <p:cSldViewPr snapToGrid="0" showGuides="1">
      <p:cViewPr varScale="1">
        <p:scale>
          <a:sx n="59" d="100"/>
          <a:sy n="59" d="100"/>
        </p:scale>
        <p:origin x="896" y="6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-3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288" y="224"/>
      </p:cViewPr>
      <p:guideLst>
        <p:guide orient="horz" pos="2880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0T13:35:47.556" idx="1">
    <p:pos x="3256" y="1115"/>
    <p:text>mettre titre en anglais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5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0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5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0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u="sng" noProof="0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52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5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06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175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58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4FA5FB6-BAE3-9B4F-BD5F-00C40E3BA2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738" y="312702"/>
            <a:ext cx="2320000" cy="7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731DE4-484D-3241-954B-75E99F6CC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247" y="418010"/>
            <a:ext cx="2320000" cy="7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8D9764-7462-254A-B5EE-641DD36898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247" y="461188"/>
            <a:ext cx="2320000" cy="7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FE3AF26-3D15-284D-A759-C58DB2DD7B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247" y="461188"/>
            <a:ext cx="2320000" cy="7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7A3A01-E6E2-BE4A-AF01-DE4FF23B2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3758" y="412300"/>
            <a:ext cx="2320000" cy="7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69E5B5-B2AC-1547-9DEC-34C8684C9F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738" y="287040"/>
            <a:ext cx="2320000" cy="7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1217">
            <a:off x="6263551" y="5488794"/>
            <a:ext cx="838473" cy="83847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F9E5F10-3D83-D24A-AB31-FD5279D4EF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247" y="461188"/>
            <a:ext cx="2320000" cy="7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0C172AF-C427-9F46-8980-C3FCBB2AF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247" y="413780"/>
            <a:ext cx="2320000" cy="7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47977CD-FC05-B644-A960-ED92B79964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247" y="461188"/>
            <a:ext cx="2320000" cy="7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487253-7FDA-1D4A-8E95-0C76D7316C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247" y="461188"/>
            <a:ext cx="2320000" cy="7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8AC747-2DA9-B344-8F69-D4B97510E4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738" y="437352"/>
            <a:ext cx="2320000" cy="7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F69F98-58F3-C241-BC97-C1A1626D157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35247" y="461188"/>
            <a:ext cx="2320000" cy="7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5" y="250683"/>
            <a:ext cx="3426101" cy="111303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52264" y="1546167"/>
            <a:ext cx="5666136" cy="1939156"/>
          </a:xfrm>
        </p:spPr>
        <p:txBody>
          <a:bodyPr/>
          <a:lstStyle/>
          <a:p>
            <a:r>
              <a:rPr lang="en-US" sz="3200" dirty="0" err="1" smtClean="0"/>
              <a:t>Artemether</a:t>
            </a:r>
            <a:r>
              <a:rPr lang="en-US" sz="3200" dirty="0" smtClean="0"/>
              <a:t> for severe malaria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392469" y="4024249"/>
            <a:ext cx="988609" cy="37544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2019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2468" y="3568358"/>
            <a:ext cx="530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EB </a:t>
            </a:r>
            <a:r>
              <a:rPr lang="en-US" dirty="0" err="1" smtClean="0"/>
              <a:t>Esu</a:t>
            </a:r>
            <a:r>
              <a:rPr lang="en-US" dirty="0" smtClean="0"/>
              <a:t>, EE </a:t>
            </a:r>
            <a:r>
              <a:rPr lang="en-US" dirty="0" err="1" smtClean="0"/>
              <a:t>Effa</a:t>
            </a:r>
            <a:r>
              <a:rPr lang="en-US" dirty="0" smtClean="0"/>
              <a:t>, </a:t>
            </a:r>
            <a:r>
              <a:rPr lang="en-US" dirty="0" smtClean="0"/>
              <a:t>ON Opie, </a:t>
            </a:r>
            <a:r>
              <a:rPr lang="en-US" dirty="0" smtClean="0"/>
              <a:t>et </a:t>
            </a:r>
            <a:r>
              <a:rPr lang="en-US" dirty="0" smtClean="0"/>
              <a:t>al.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4A6710-2C66-2C4E-A970-53C838EF783E}"/>
              </a:ext>
            </a:extLst>
          </p:cNvPr>
          <p:cNvSpPr txBox="1"/>
          <p:nvPr/>
        </p:nvSpPr>
        <p:spPr>
          <a:xfrm>
            <a:off x="361473" y="4879386"/>
            <a:ext cx="509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Dr </a:t>
            </a:r>
            <a:r>
              <a:rPr lang="fr-FR" sz="1600" dirty="0" smtClean="0"/>
              <a:t>Julie Dumouchel, </a:t>
            </a:r>
            <a:r>
              <a:rPr lang="fr-FR" sz="1600" dirty="0"/>
              <a:t>for the Cochrane PEC</a:t>
            </a:r>
            <a:endParaRPr lang="fr-FR" dirty="0"/>
          </a:p>
        </p:txBody>
      </p:sp>
      <p:pic>
        <p:nvPicPr>
          <p:cNvPr id="8" name="Picture 5" descr="Résultat de recherche d'images pour &quot;logo SFMU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43" y="0"/>
            <a:ext cx="1549657" cy="13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66858" y="390120"/>
            <a:ext cx="3172142" cy="632838"/>
          </a:xfrm>
        </p:spPr>
        <p:txBody>
          <a:bodyPr/>
          <a:lstStyle/>
          <a:p>
            <a:r>
              <a:rPr lang="fr-FR" sz="3200" dirty="0">
                <a:latin typeface="Arial" charset="0"/>
                <a:ea typeface="Arial" charset="0"/>
                <a:cs typeface="Arial" charset="0"/>
              </a:rPr>
              <a:t>PICO(S)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39738" y="1685869"/>
            <a:ext cx="7057045" cy="49615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Population: 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r-FR" b="1" dirty="0" smtClean="0">
                <a:latin typeface="Arial" charset="0"/>
                <a:ea typeface="Arial" charset="0"/>
                <a:cs typeface="Arial" charset="0"/>
              </a:rPr>
              <a:t>Adultes et enfants de moins de 15 ans </a:t>
            </a: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		présentant une forme sévère de </a:t>
            </a: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malaria</a:t>
            </a:r>
          </a:p>
          <a:p>
            <a:endParaRPr lang="fr-FR" sz="800" dirty="0"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ntervention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r-FR" dirty="0" smtClean="0">
                <a:latin typeface="Arial" charset="0"/>
                <a:cs typeface="Arial" charset="0"/>
              </a:rPr>
              <a:t>Injection intramusculaire </a:t>
            </a:r>
            <a:r>
              <a:rPr lang="fr-FR" dirty="0" smtClean="0">
                <a:latin typeface="Arial" charset="0"/>
                <a:cs typeface="Arial" charset="0"/>
              </a:rPr>
              <a:t>d’</a:t>
            </a:r>
            <a:r>
              <a:rPr lang="fr-FR" b="1" dirty="0" err="1" smtClean="0">
                <a:latin typeface="Arial" charset="0"/>
                <a:cs typeface="Arial" charset="0"/>
              </a:rPr>
              <a:t>Artemether</a:t>
            </a:r>
            <a:endParaRPr lang="fr-FR" dirty="0" smtClean="0">
              <a:latin typeface="Arial" charset="0"/>
              <a:cs typeface="Arial" charset="0"/>
            </a:endParaRPr>
          </a:p>
          <a:p>
            <a:endParaRPr lang="fr-FR" sz="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Comparison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dirty="0" smtClean="0">
                <a:latin typeface="Arial" charset="0"/>
                <a:cs typeface="Arial" charset="0"/>
              </a:rPr>
              <a:t>Tout autre </a:t>
            </a:r>
            <a:r>
              <a:rPr lang="fr-FR" b="1" dirty="0" smtClean="0">
                <a:latin typeface="Arial" charset="0"/>
                <a:cs typeface="Arial" charset="0"/>
              </a:rPr>
              <a:t>traitement parentéral </a:t>
            </a:r>
            <a:r>
              <a:rPr lang="fr-FR" dirty="0" smtClean="0">
                <a:latin typeface="Arial" charset="0"/>
                <a:cs typeface="Arial" charset="0"/>
              </a:rPr>
              <a:t>de malaria 		sévère ( Quinine, </a:t>
            </a:r>
            <a:r>
              <a:rPr lang="fr-FR" dirty="0" err="1" smtClean="0">
                <a:latin typeface="Arial" charset="0"/>
                <a:cs typeface="Arial" charset="0"/>
              </a:rPr>
              <a:t>Artesunate</a:t>
            </a:r>
            <a:r>
              <a:rPr lang="fr-FR" dirty="0" smtClean="0">
                <a:latin typeface="Arial" charset="0"/>
                <a:cs typeface="Arial" charset="0"/>
              </a:rPr>
              <a:t>)</a:t>
            </a:r>
          </a:p>
          <a:p>
            <a:endParaRPr lang="fr-FR" sz="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Outcomes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:</a:t>
            </a: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fr-FR" b="1" dirty="0" smtClean="0">
                <a:latin typeface="Arial" charset="0"/>
                <a:ea typeface="Arial" charset="0"/>
                <a:cs typeface="Arial" charset="0"/>
              </a:rPr>
              <a:t>Décès</a:t>
            </a: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de toutes causes</a:t>
            </a:r>
          </a:p>
          <a:p>
            <a:pPr>
              <a:spcBef>
                <a:spcPts val="0"/>
              </a:spcBef>
            </a:pPr>
            <a:r>
              <a:rPr lang="fr-FR" dirty="0">
                <a:latin typeface="Arial" charset="0"/>
                <a:cs typeface="Arial" charset="0"/>
              </a:rPr>
              <a:t> 		Durée du coma</a:t>
            </a:r>
          </a:p>
          <a:p>
            <a:pPr>
              <a:spcBef>
                <a:spcPts val="0"/>
              </a:spcBef>
            </a:pPr>
            <a:r>
              <a:rPr lang="fr-FR" dirty="0">
                <a:latin typeface="Arial" charset="0"/>
                <a:cs typeface="Arial" charset="0"/>
              </a:rPr>
              <a:t>		Séquelles neurologiques	</a:t>
            </a:r>
          </a:p>
          <a:p>
            <a:pPr>
              <a:spcBef>
                <a:spcPts val="0"/>
              </a:spcBef>
            </a:pPr>
            <a:r>
              <a:rPr lang="fr-FR" dirty="0">
                <a:latin typeface="Arial" charset="0"/>
                <a:cs typeface="Arial" charset="0"/>
              </a:rPr>
              <a:t>		Clairance parasitaire</a:t>
            </a:r>
          </a:p>
          <a:p>
            <a:pPr>
              <a:spcBef>
                <a:spcPts val="0"/>
              </a:spcBef>
            </a:pPr>
            <a:r>
              <a:rPr lang="fr-FR" dirty="0">
                <a:latin typeface="Arial" charset="0"/>
                <a:cs typeface="Arial" charset="0"/>
              </a:rPr>
              <a:t>		Durée de la </a:t>
            </a:r>
            <a:r>
              <a:rPr lang="fr-FR" dirty="0" smtClean="0">
                <a:latin typeface="Arial" charset="0"/>
                <a:cs typeface="Arial" charset="0"/>
              </a:rPr>
              <a:t>fièvre</a:t>
            </a:r>
          </a:p>
          <a:p>
            <a:pPr>
              <a:spcBef>
                <a:spcPts val="0"/>
              </a:spcBef>
            </a:pPr>
            <a:endParaRPr lang="fr-FR" sz="8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type:</a:t>
            </a: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 Essais randomisés contrôlés</a:t>
            </a:r>
            <a:endParaRPr lang="fr-FR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FR" dirty="0">
                <a:latin typeface="Arial" charset="0"/>
                <a:cs typeface="Arial" charset="0"/>
              </a:rPr>
              <a:t>	</a:t>
            </a:r>
            <a:r>
              <a:rPr lang="fr-FR" dirty="0" smtClean="0">
                <a:latin typeface="Arial" charset="0"/>
                <a:cs typeface="Arial" charset="0"/>
              </a:rPr>
              <a:t>	</a:t>
            </a:r>
            <a:endParaRPr 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05809" y="390120"/>
            <a:ext cx="4598504" cy="632838"/>
          </a:xfrm>
        </p:spPr>
        <p:txBody>
          <a:bodyPr/>
          <a:lstStyle/>
          <a:p>
            <a:r>
              <a:rPr lang="fr-FR" sz="3200" dirty="0" smtClean="0">
                <a:latin typeface="Arial" charset="0"/>
                <a:ea typeface="Arial" charset="0"/>
                <a:cs typeface="Arial" charset="0"/>
              </a:rPr>
              <a:t>Résultats principaux</a:t>
            </a:r>
            <a:endParaRPr lang="fr-FR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39738" y="1577009"/>
            <a:ext cx="7057045" cy="49615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400" u="sng" dirty="0" err="1" smtClean="0">
                <a:latin typeface="Arial" charset="0"/>
                <a:ea typeface="Arial" charset="0"/>
                <a:cs typeface="Arial" charset="0"/>
              </a:rPr>
              <a:t>Artemether</a:t>
            </a:r>
            <a:r>
              <a:rPr lang="fr-FR" sz="2400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400" u="sng" dirty="0" smtClean="0">
                <a:latin typeface="Arial" charset="0"/>
                <a:ea typeface="Arial" charset="0"/>
                <a:cs typeface="Arial" charset="0"/>
              </a:rPr>
              <a:t>vs </a:t>
            </a:r>
            <a:r>
              <a:rPr lang="fr-FR" sz="2400" u="sng" dirty="0" smtClean="0">
                <a:latin typeface="Arial" charset="0"/>
                <a:ea typeface="Arial" charset="0"/>
                <a:cs typeface="Arial" charset="0"/>
              </a:rPr>
              <a:t>Quinine</a:t>
            </a:r>
          </a:p>
          <a:p>
            <a:endParaRPr lang="fr-FR" sz="2400" dirty="0" smtClean="0">
              <a:latin typeface="Arial" charset="0"/>
              <a:ea typeface="Arial" charset="0"/>
              <a:cs typeface="Arial" charset="0"/>
            </a:endParaRP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 Enfants</a:t>
            </a:r>
            <a:endParaRPr lang="fr-FR" sz="2400" dirty="0" smtClean="0">
              <a:latin typeface="Arial" charset="0"/>
              <a:ea typeface="Arial" charset="0"/>
              <a:cs typeface="Arial" charset="0"/>
            </a:endParaRPr>
          </a:p>
          <a:p>
            <a:pPr marL="898525" lvl="3" indent="-28575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Arial" charset="0"/>
                <a:ea typeface="Arial" charset="0"/>
                <a:cs typeface="Arial" charset="0"/>
              </a:rPr>
              <a:t>Diminution non significative de la mortalité, de la durée du coma, de la clairance parasitaire et des séquelles neurologiques</a:t>
            </a:r>
          </a:p>
          <a:p>
            <a:pPr marL="898525" lvl="3" indent="-28575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Arial" charset="0"/>
                <a:ea typeface="Arial" charset="0"/>
                <a:cs typeface="Arial" charset="0"/>
              </a:rPr>
              <a:t>Diminution significative de la durée de la </a:t>
            </a:r>
            <a:r>
              <a:rPr lang="fr-FR" sz="2000" dirty="0" smtClean="0">
                <a:latin typeface="Arial" charset="0"/>
                <a:ea typeface="Arial" charset="0"/>
                <a:cs typeface="Arial" charset="0"/>
              </a:rPr>
              <a:t>fièvre</a:t>
            </a:r>
          </a:p>
          <a:p>
            <a:pPr lvl="3" indent="0">
              <a:buNone/>
            </a:pPr>
            <a:endParaRPr lang="fr-FR" sz="2000" dirty="0">
              <a:latin typeface="Arial" charset="0"/>
              <a:ea typeface="Arial" charset="0"/>
              <a:cs typeface="Arial" charset="0"/>
            </a:endParaRP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 Adultes</a:t>
            </a:r>
            <a:endParaRPr lang="fr-FR" sz="2400" dirty="0" smtClean="0">
              <a:latin typeface="Arial" charset="0"/>
              <a:ea typeface="Arial" charset="0"/>
              <a:cs typeface="Arial" charset="0"/>
            </a:endParaRPr>
          </a:p>
          <a:p>
            <a:pPr marL="898525" lvl="3" indent="-28575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Arial" charset="0"/>
                <a:ea typeface="Arial" charset="0"/>
                <a:cs typeface="Arial" charset="0"/>
              </a:rPr>
              <a:t>Diminution significative de la mortalité, de la durée de la fièvre et de la clairance parasitaire</a:t>
            </a:r>
          </a:p>
          <a:p>
            <a:pPr marL="898525" lvl="3" indent="-285750">
              <a:buFont typeface="Wingdings" panose="05000000000000000000" pitchFamily="2" charset="2"/>
              <a:buChar char="q"/>
            </a:pPr>
            <a:endParaRPr lang="fr-FR" u="sng" dirty="0">
              <a:latin typeface="Arial" charset="0"/>
              <a:ea typeface="Arial" charset="0"/>
              <a:cs typeface="Arial" charset="0"/>
            </a:endParaRPr>
          </a:p>
          <a:p>
            <a:pPr lvl="3" indent="0">
              <a:buNone/>
            </a:pPr>
            <a:endParaRPr 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0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933576" y="518160"/>
            <a:ext cx="5287128" cy="487680"/>
          </a:xfrm>
        </p:spPr>
        <p:txBody>
          <a:bodyPr/>
          <a:lstStyle/>
          <a:p>
            <a:pPr algn="ctr"/>
            <a:r>
              <a:rPr lang="fr-FR" sz="3200" dirty="0" err="1" smtClean="0">
                <a:latin typeface="Arial" charset="0"/>
                <a:cs typeface="Arial" charset="0"/>
              </a:rPr>
              <a:t>Funnel</a:t>
            </a:r>
            <a:r>
              <a:rPr lang="fr-FR" sz="3200" dirty="0" smtClean="0">
                <a:latin typeface="Arial" charset="0"/>
                <a:cs typeface="Arial" charset="0"/>
              </a:rPr>
              <a:t> plot</a:t>
            </a:r>
            <a:endParaRPr lang="fr-FR" sz="3200" dirty="0">
              <a:solidFill>
                <a:srgbClr val="002060"/>
              </a:solidFill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8882" y="2486584"/>
            <a:ext cx="937549" cy="54415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50" b="1" dirty="0">
                <a:latin typeface="Arial" charset="0"/>
                <a:ea typeface="Arial" charset="0"/>
                <a:cs typeface="Arial" charset="0"/>
              </a:rPr>
              <a:t>RCP CT discontinue avec VA</a:t>
            </a:r>
          </a:p>
        </p:txBody>
      </p:sp>
      <p:sp>
        <p:nvSpPr>
          <p:cNvPr id="7" name="Rectangle 6"/>
          <p:cNvSpPr/>
          <p:nvPr/>
        </p:nvSpPr>
        <p:spPr>
          <a:xfrm>
            <a:off x="2698957" y="2486584"/>
            <a:ext cx="937549" cy="54415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50" b="1" dirty="0">
                <a:latin typeface="Arial" charset="0"/>
                <a:ea typeface="Arial" charset="0"/>
                <a:cs typeface="Arial" charset="0"/>
              </a:rPr>
              <a:t>RCP CT seules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18" y="1433166"/>
            <a:ext cx="7433146" cy="534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05809" y="390120"/>
            <a:ext cx="4598504" cy="632838"/>
          </a:xfrm>
        </p:spPr>
        <p:txBody>
          <a:bodyPr/>
          <a:lstStyle/>
          <a:p>
            <a:r>
              <a:rPr lang="fr-FR" sz="3200" dirty="0" smtClean="0">
                <a:latin typeface="Arial" charset="0"/>
                <a:ea typeface="Arial" charset="0"/>
                <a:cs typeface="Arial" charset="0"/>
              </a:rPr>
              <a:t>Résultats principaux</a:t>
            </a:r>
            <a:endParaRPr lang="fr-FR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39738" y="1577009"/>
            <a:ext cx="7057045" cy="49615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400" u="sng" dirty="0" err="1" smtClean="0">
                <a:latin typeface="Arial" charset="0"/>
                <a:ea typeface="Arial" charset="0"/>
                <a:cs typeface="Arial" charset="0"/>
              </a:rPr>
              <a:t>Artemether</a:t>
            </a:r>
            <a:r>
              <a:rPr lang="fr-FR" sz="2400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400" u="sng" dirty="0" smtClean="0">
                <a:latin typeface="Arial" charset="0"/>
                <a:ea typeface="Arial" charset="0"/>
                <a:cs typeface="Arial" charset="0"/>
              </a:rPr>
              <a:t>vs </a:t>
            </a:r>
            <a:r>
              <a:rPr lang="fr-FR" sz="2400" u="sng" dirty="0" err="1" smtClean="0">
                <a:latin typeface="Arial" charset="0"/>
                <a:ea typeface="Arial" charset="0"/>
                <a:cs typeface="Arial" charset="0"/>
              </a:rPr>
              <a:t>Artesunate</a:t>
            </a:r>
            <a:endParaRPr lang="fr-FR" sz="2400" u="sng" dirty="0" smtClean="0">
              <a:latin typeface="Arial" charset="0"/>
              <a:ea typeface="Arial" charset="0"/>
              <a:cs typeface="Arial" charset="0"/>
            </a:endParaRPr>
          </a:p>
          <a:p>
            <a:endParaRPr lang="fr-FR" sz="2400" u="sng" dirty="0" smtClean="0">
              <a:latin typeface="Arial" charset="0"/>
              <a:ea typeface="Arial" charset="0"/>
              <a:cs typeface="Arial" charset="0"/>
            </a:endParaRP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" charset="0"/>
                <a:ea typeface="Arial" charset="0"/>
                <a:cs typeface="Arial" charset="0"/>
              </a:rPr>
              <a:t> Adultes</a:t>
            </a:r>
            <a:endParaRPr lang="fr-FR" sz="2400" dirty="0" smtClean="0">
              <a:latin typeface="Arial" charset="0"/>
              <a:ea typeface="Arial" charset="0"/>
              <a:cs typeface="Arial" charset="0"/>
            </a:endParaRPr>
          </a:p>
          <a:p>
            <a:pPr marL="898525" lvl="3" indent="-28575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Arial" charset="0"/>
                <a:ea typeface="Arial" charset="0"/>
                <a:cs typeface="Arial" charset="0"/>
              </a:rPr>
              <a:t>Mortalité significativement plus importante lors de l’utilisation d’</a:t>
            </a:r>
            <a:r>
              <a:rPr lang="fr-FR" sz="2000" dirty="0" err="1" smtClean="0">
                <a:latin typeface="Arial" charset="0"/>
                <a:ea typeface="Arial" charset="0"/>
                <a:cs typeface="Arial" charset="0"/>
              </a:rPr>
              <a:t>artemether</a:t>
            </a:r>
            <a:endParaRPr lang="fr-FR" sz="2000" dirty="0" smtClean="0">
              <a:latin typeface="Arial" charset="0"/>
              <a:ea typeface="Arial" charset="0"/>
              <a:cs typeface="Arial" charset="0"/>
            </a:endParaRPr>
          </a:p>
          <a:p>
            <a:pPr marL="898525" lvl="3" indent="-28575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Arial" charset="0"/>
                <a:ea typeface="Arial" charset="0"/>
                <a:cs typeface="Arial" charset="0"/>
              </a:rPr>
              <a:t>Pas de </a:t>
            </a:r>
            <a:r>
              <a:rPr lang="fr-FR" sz="2000" dirty="0" smtClean="0">
                <a:latin typeface="Arial" charset="0"/>
                <a:ea typeface="Arial" charset="0"/>
                <a:cs typeface="Arial" charset="0"/>
              </a:rPr>
              <a:t>différence significative </a:t>
            </a:r>
            <a:r>
              <a:rPr lang="fr-FR" sz="2000" dirty="0" smtClean="0">
                <a:latin typeface="Arial" charset="0"/>
                <a:ea typeface="Arial" charset="0"/>
                <a:cs typeface="Arial" charset="0"/>
              </a:rPr>
              <a:t>sur les autres </a:t>
            </a:r>
            <a:r>
              <a:rPr lang="fr-FR" sz="2000" dirty="0" smtClean="0">
                <a:latin typeface="Arial" charset="0"/>
                <a:ea typeface="Arial" charset="0"/>
                <a:cs typeface="Arial" charset="0"/>
              </a:rPr>
              <a:t>critères de jugement</a:t>
            </a:r>
            <a:endParaRPr lang="fr-FR" sz="2000" dirty="0" smtClean="0">
              <a:latin typeface="Arial" charset="0"/>
              <a:ea typeface="Arial" charset="0"/>
              <a:cs typeface="Arial" charset="0"/>
            </a:endParaRPr>
          </a:p>
          <a:p>
            <a:pPr marL="898525" lvl="3" indent="-285750">
              <a:buFont typeface="Wingdings" panose="05000000000000000000" pitchFamily="2" charset="2"/>
              <a:buChar char="q"/>
            </a:pPr>
            <a:r>
              <a:rPr lang="fr-FR" sz="2000" dirty="0" smtClean="0">
                <a:latin typeface="Arial" charset="0"/>
                <a:ea typeface="Arial" charset="0"/>
                <a:cs typeface="Arial" charset="0"/>
              </a:rPr>
              <a:t>Hypoglycémies plus fréquentes </a:t>
            </a:r>
            <a:r>
              <a:rPr lang="fr-FR" sz="2000" dirty="0" smtClean="0">
                <a:latin typeface="Arial" charset="0"/>
                <a:ea typeface="Arial" charset="0"/>
                <a:cs typeface="Arial" charset="0"/>
              </a:rPr>
              <a:t>avec l’utilisation </a:t>
            </a:r>
            <a:r>
              <a:rPr lang="fr-FR" sz="2000" dirty="0" smtClean="0">
                <a:latin typeface="Arial" charset="0"/>
                <a:ea typeface="Arial" charset="0"/>
                <a:cs typeface="Arial" charset="0"/>
              </a:rPr>
              <a:t>d’</a:t>
            </a:r>
            <a:r>
              <a:rPr lang="fr-FR" sz="2000" dirty="0" err="1" smtClean="0">
                <a:latin typeface="Arial" charset="0"/>
                <a:ea typeface="Arial" charset="0"/>
                <a:cs typeface="Arial" charset="0"/>
              </a:rPr>
              <a:t>artemether</a:t>
            </a:r>
            <a:endParaRPr lang="fr-FR" sz="2000" dirty="0" smtClean="0">
              <a:latin typeface="Arial" charset="0"/>
              <a:ea typeface="Arial" charset="0"/>
              <a:cs typeface="Arial" charset="0"/>
            </a:endParaRPr>
          </a:p>
          <a:p>
            <a:pPr marL="898525" lvl="3" indent="-285750">
              <a:buFont typeface="Wingdings" panose="05000000000000000000" pitchFamily="2" charset="2"/>
              <a:buChar char="q"/>
            </a:pPr>
            <a:endParaRPr lang="fr-FR" u="sng" dirty="0">
              <a:latin typeface="Arial" charset="0"/>
              <a:ea typeface="Arial" charset="0"/>
              <a:cs typeface="Arial" charset="0"/>
            </a:endParaRPr>
          </a:p>
          <a:p>
            <a:pPr lvl="3" indent="0">
              <a:buNone/>
            </a:pPr>
            <a:endParaRPr 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8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4643DD1-1C18-1349-8389-DB7FF9EC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498" y="464160"/>
            <a:ext cx="5381942" cy="632838"/>
          </a:xfrm>
        </p:spPr>
        <p:txBody>
          <a:bodyPr/>
          <a:lstStyle/>
          <a:p>
            <a:r>
              <a:rPr lang="fr-FR" sz="3200" dirty="0" err="1"/>
              <a:t>Take</a:t>
            </a:r>
            <a:r>
              <a:rPr lang="fr-FR" sz="3200" dirty="0"/>
              <a:t> Home Message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B9AAFA9-0E23-4246-8A68-CC30F5CA9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2275200"/>
            <a:ext cx="7855176" cy="4178940"/>
          </a:xfrm>
        </p:spPr>
        <p:txBody>
          <a:bodyPr/>
          <a:lstStyle/>
          <a:p>
            <a:pPr marL="342900" indent="-342900">
              <a:buFont typeface="LucidaGrande" panose="020B0600040502020204" pitchFamily="34" charset="0"/>
              <a:buChar char="→"/>
            </a:pPr>
            <a:r>
              <a:rPr lang="fr-FR" sz="2400" dirty="0" err="1" smtClean="0"/>
              <a:t>Artemether</a:t>
            </a:r>
            <a:r>
              <a:rPr lang="fr-FR" sz="2400" dirty="0" smtClean="0"/>
              <a:t> plus efficace que la quinine de façon </a:t>
            </a:r>
            <a:r>
              <a:rPr lang="fr-FR" sz="2400" dirty="0" smtClean="0"/>
              <a:t>générale.</a:t>
            </a:r>
          </a:p>
          <a:p>
            <a:endParaRPr lang="fr-FR" sz="2400" dirty="0" smtClean="0"/>
          </a:p>
          <a:p>
            <a:pPr marL="342900" indent="-342900">
              <a:buFont typeface="LucidaGrande" panose="020B0600040502020204" pitchFamily="34" charset="0"/>
              <a:buChar char="→"/>
            </a:pPr>
            <a:r>
              <a:rPr lang="fr-FR" sz="2400" dirty="0" smtClean="0"/>
              <a:t>L’efficacité moindre de l’</a:t>
            </a:r>
            <a:r>
              <a:rPr lang="fr-FR" sz="2400" dirty="0" err="1" smtClean="0"/>
              <a:t>artemether</a:t>
            </a:r>
            <a:r>
              <a:rPr lang="fr-FR" sz="2400" dirty="0" smtClean="0"/>
              <a:t> vs </a:t>
            </a:r>
            <a:r>
              <a:rPr lang="fr-FR" sz="2400" dirty="0" err="1" smtClean="0"/>
              <a:t>artesunate</a:t>
            </a:r>
            <a:r>
              <a:rPr lang="fr-FR" sz="2400" dirty="0" smtClean="0"/>
              <a:t> semble liée à sa pharmacocinétique et son </a:t>
            </a:r>
            <a:r>
              <a:rPr lang="fr-FR" sz="2400" dirty="0" smtClean="0"/>
              <a:t>absorption,</a:t>
            </a:r>
            <a:endParaRPr lang="fr-FR" sz="2400" dirty="0" smtClean="0"/>
          </a:p>
          <a:p>
            <a:pPr marL="342900" indent="-342900">
              <a:buFont typeface="LucidaGrande" panose="020B0600040502020204" pitchFamily="34" charset="0"/>
              <a:buChar char="→"/>
            </a:pPr>
            <a:r>
              <a:rPr lang="fr-FR" sz="2400" dirty="0" smtClean="0">
                <a:sym typeface="Wingdings"/>
              </a:rPr>
              <a:t>MAIS </a:t>
            </a:r>
            <a:r>
              <a:rPr lang="fr-FR" sz="2400" dirty="0" smtClean="0">
                <a:sym typeface="Wingdings"/>
              </a:rPr>
              <a:t>son injection </a:t>
            </a:r>
            <a:r>
              <a:rPr lang="fr-FR" sz="2400" dirty="0" smtClean="0">
                <a:sym typeface="Wingdings"/>
              </a:rPr>
              <a:t>intramusculaire </a:t>
            </a:r>
            <a:r>
              <a:rPr lang="fr-FR" sz="2400" dirty="0" smtClean="0">
                <a:sym typeface="Wingdings"/>
              </a:rPr>
              <a:t>permet </a:t>
            </a:r>
            <a:r>
              <a:rPr lang="fr-FR" sz="2400" dirty="0" smtClean="0">
                <a:sym typeface="Wingdings"/>
              </a:rPr>
              <a:t>une accessibilité supplémentaire en zone rurale </a:t>
            </a:r>
            <a:r>
              <a:rPr lang="fr-FR" sz="2400" dirty="0" smtClean="0">
                <a:sym typeface="Wingdings"/>
              </a:rPr>
              <a:t>endémique.</a:t>
            </a:r>
            <a:endParaRPr lang="fr-FR" sz="2400" dirty="0">
              <a:sym typeface="Wingdings"/>
            </a:endParaRPr>
          </a:p>
          <a:p>
            <a:pPr marL="342900" indent="-342900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1897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4643DD1-1C18-1349-8389-DB7FF9EC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138" y="409728"/>
            <a:ext cx="6120000" cy="632838"/>
          </a:xfrm>
        </p:spPr>
        <p:txBody>
          <a:bodyPr/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Implication pour la recherche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B9AAFA9-0E23-4246-8A68-CC30F5CA9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7" y="2275200"/>
            <a:ext cx="7887833" cy="3909600"/>
          </a:xfrm>
        </p:spPr>
        <p:txBody>
          <a:bodyPr/>
          <a:lstStyle/>
          <a:p>
            <a:pPr marL="342900" indent="-342900">
              <a:buFont typeface="LucidaGrande" panose="020B0600040502020204" pitchFamily="34" charset="0"/>
              <a:buChar char="→"/>
            </a:pPr>
            <a:r>
              <a:rPr lang="fr-FR" sz="2400" dirty="0" smtClean="0">
                <a:solidFill>
                  <a:srgbClr val="002060"/>
                </a:solidFill>
                <a:latin typeface="Arial" charset="0"/>
                <a:cs typeface="Arial" charset="0"/>
                <a:sym typeface="Wingdings"/>
              </a:rPr>
              <a:t>Etudes menées principalement en Afrique sur de faibles effectifs</a:t>
            </a:r>
            <a:r>
              <a:rPr lang="fr-FR" sz="2400" dirty="0" smtClean="0">
                <a:solidFill>
                  <a:srgbClr val="002060"/>
                </a:solidFill>
                <a:latin typeface="Arial" charset="0"/>
                <a:cs typeface="Arial" charset="0"/>
                <a:sym typeface="Wingdings"/>
              </a:rPr>
              <a:t>.</a:t>
            </a:r>
          </a:p>
          <a:p>
            <a:endParaRPr lang="fr-FR" sz="2400" dirty="0" smtClean="0">
              <a:solidFill>
                <a:srgbClr val="002060"/>
              </a:solidFill>
              <a:latin typeface="Arial" charset="0"/>
              <a:cs typeface="Arial" charset="0"/>
              <a:sym typeface="Wingdings"/>
            </a:endParaRPr>
          </a:p>
          <a:p>
            <a:pPr marL="342900" indent="-342900">
              <a:buFont typeface="LucidaGrande" panose="020B0600040502020204" pitchFamily="34" charset="0"/>
              <a:buChar char="→"/>
            </a:pPr>
            <a:r>
              <a:rPr lang="fr-FR" sz="2400" dirty="0" smtClean="0">
                <a:solidFill>
                  <a:srgbClr val="002060"/>
                </a:solidFill>
                <a:latin typeface="Arial" charset="0"/>
                <a:cs typeface="Arial" charset="0"/>
                <a:sym typeface="Wingdings"/>
              </a:rPr>
              <a:t>Intérêt d’études de plus large ampleur pour confirmer les résultats.</a:t>
            </a:r>
            <a:endParaRPr lang="fr-FR" sz="2400" dirty="0">
              <a:solidFill>
                <a:srgbClr val="002060"/>
              </a:solidFill>
              <a:latin typeface="Arial" charset="0"/>
              <a:cs typeface="Arial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143301930"/>
      </p:ext>
    </p:extLst>
  </p:cSld>
  <p:clrMapOvr>
    <a:masterClrMapping/>
  </p:clrMapOvr>
</p:sld>
</file>

<file path=ppt/theme/theme1.xml><?xml version="1.0" encoding="utf-8"?>
<a:theme xmlns:a="http://schemas.openxmlformats.org/drawingml/2006/main" name="Cochrane_UK_cyan_template">
  <a:themeElements>
    <a:clrScheme name="Cochrane red">
      <a:dk1>
        <a:srgbClr val="000000"/>
      </a:dk1>
      <a:lt1>
        <a:srgbClr val="FFFFFF"/>
      </a:lt1>
      <a:dk2>
        <a:srgbClr val="002D64"/>
      </a:dk2>
      <a:lt2>
        <a:srgbClr val="E12328"/>
      </a:lt2>
      <a:accent1>
        <a:srgbClr val="002D64"/>
      </a:accent1>
      <a:accent2>
        <a:srgbClr val="E12328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Community_PPT_template_red</Template>
  <TotalTime>4054</TotalTime>
  <Words>200</Words>
  <Application>Microsoft Office PowerPoint</Application>
  <PresentationFormat>Affichage à l'écran (4:3)</PresentationFormat>
  <Paragraphs>54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LucidaGrande</vt:lpstr>
      <vt:lpstr>Source Sans Pro</vt:lpstr>
      <vt:lpstr>Source Sans Pro Semibold</vt:lpstr>
      <vt:lpstr>Wingdings</vt:lpstr>
      <vt:lpstr>Cochrane_UK_cyan_template</vt:lpstr>
      <vt:lpstr>Artemether for severe malaria</vt:lpstr>
      <vt:lpstr>PICO(S)</vt:lpstr>
      <vt:lpstr>Résultats principaux</vt:lpstr>
      <vt:lpstr>Funnel plot</vt:lpstr>
      <vt:lpstr>Résultats principaux</vt:lpstr>
      <vt:lpstr>Take Home Message</vt:lpstr>
      <vt:lpstr>Implication pour la recherche</vt:lpstr>
    </vt:vector>
  </TitlesOfParts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maximum</dc:title>
  <dc:creator>Patricia</dc:creator>
  <cp:lastModifiedBy>PATTY</cp:lastModifiedBy>
  <cp:revision>171</cp:revision>
  <cp:lastPrinted>2019-01-07T12:43:41Z</cp:lastPrinted>
  <dcterms:created xsi:type="dcterms:W3CDTF">2017-01-12T13:51:57Z</dcterms:created>
  <dcterms:modified xsi:type="dcterms:W3CDTF">2020-10-18T20:25:27Z</dcterms:modified>
</cp:coreProperties>
</file>