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8" r:id="rId4"/>
    <p:sldId id="264" r:id="rId5"/>
    <p:sldId id="265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F3E49E4-D965-4396-83E6-B3B0BC09677E}">
          <p14:sldIdLst>
            <p14:sldId id="256"/>
          </p14:sldIdLst>
        </p14:section>
        <p14:section name="Section sans titre" id="{580BA022-3D8B-4933-BBB0-1FE18903B822}">
          <p14:sldIdLst>
            <p14:sldId id="263"/>
            <p14:sldId id="268"/>
            <p14:sldId id="264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1" autoAdjust="0"/>
  </p:normalViewPr>
  <p:slideViewPr>
    <p:cSldViewPr snapToGrid="0" showGuides="1">
      <p:cViewPr>
        <p:scale>
          <a:sx n="76" d="100"/>
          <a:sy n="76" d="100"/>
        </p:scale>
        <p:origin x="-1206" y="-4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 orient="horz" pos="3127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4851" y="4715154"/>
            <a:ext cx="4567974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69897" y="9430306"/>
            <a:ext cx="82777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Prévalence</a:t>
            </a:r>
            <a:r>
              <a:rPr lang="en-GB" dirty="0"/>
              <a:t> </a:t>
            </a:r>
            <a:r>
              <a:rPr lang="en-GB" dirty="0" err="1"/>
              <a:t>importante</a:t>
            </a:r>
            <a:r>
              <a:rPr lang="en-GB" dirty="0"/>
              <a:t>, plus </a:t>
            </a:r>
            <a:r>
              <a:rPr lang="en-GB" dirty="0" err="1"/>
              <a:t>fréquente</a:t>
            </a:r>
            <a:r>
              <a:rPr lang="en-GB" dirty="0"/>
              <a:t> que la migraine, et </a:t>
            </a:r>
            <a:r>
              <a:rPr lang="en-GB" dirty="0" err="1"/>
              <a:t>négligée</a:t>
            </a:r>
            <a:endParaRPr lang="en-GB" dirty="0"/>
          </a:p>
          <a:p>
            <a:r>
              <a:rPr lang="en-GB" dirty="0" err="1"/>
              <a:t>Catégorisée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épisodique</a:t>
            </a:r>
            <a:r>
              <a:rPr lang="en-GB" dirty="0"/>
              <a:t> (non </a:t>
            </a:r>
            <a:r>
              <a:rPr lang="en-GB" dirty="0" err="1"/>
              <a:t>fréquente</a:t>
            </a:r>
            <a:r>
              <a:rPr lang="en-GB" dirty="0"/>
              <a:t> vs </a:t>
            </a:r>
            <a:r>
              <a:rPr lang="en-GB" dirty="0" err="1"/>
              <a:t>fréquente</a:t>
            </a:r>
            <a:r>
              <a:rPr lang="en-GB" dirty="0"/>
              <a:t>) et </a:t>
            </a:r>
            <a:r>
              <a:rPr lang="en-GB" dirty="0" err="1"/>
              <a:t>chronique</a:t>
            </a:r>
            <a:r>
              <a:rPr lang="en-GB" dirty="0"/>
              <a:t> </a:t>
            </a:r>
            <a:r>
              <a:rPr lang="en-GB" dirty="0" err="1"/>
              <a:t>selon</a:t>
            </a:r>
            <a:r>
              <a:rPr lang="en-GB" dirty="0"/>
              <a:t> </a:t>
            </a:r>
            <a:r>
              <a:rPr lang="en-GB" dirty="0" err="1"/>
              <a:t>leur</a:t>
            </a:r>
            <a:r>
              <a:rPr lang="en-GB" dirty="0"/>
              <a:t> </a:t>
            </a:r>
            <a:r>
              <a:rPr lang="en-GB" dirty="0" err="1"/>
              <a:t>fréquence</a:t>
            </a:r>
            <a:r>
              <a:rPr lang="en-GB" dirty="0"/>
              <a:t> de repetition ds le </a:t>
            </a:r>
            <a:r>
              <a:rPr lang="en-GB" dirty="0" err="1"/>
              <a:t>mois</a:t>
            </a:r>
            <a:endParaRPr lang="en-GB" dirty="0"/>
          </a:p>
          <a:p>
            <a:r>
              <a:rPr lang="en-GB" dirty="0"/>
              <a:t>Bien que </a:t>
            </a:r>
            <a:r>
              <a:rPr lang="en-GB" dirty="0" err="1"/>
              <a:t>bénigne</a:t>
            </a:r>
            <a:r>
              <a:rPr lang="en-GB" dirty="0"/>
              <a:t>, </a:t>
            </a:r>
            <a:r>
              <a:rPr lang="en-GB" dirty="0" err="1"/>
              <a:t>cout</a:t>
            </a:r>
            <a:r>
              <a:rPr lang="en-GB" dirty="0"/>
              <a:t> societal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1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études, 1800 participants, dont près de la moitié aspirine 1000 vs placebo.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41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Effets</a:t>
            </a:r>
            <a:r>
              <a:rPr lang="en-GB" dirty="0"/>
              <a:t> </a:t>
            </a:r>
            <a:r>
              <a:rPr lang="en-GB" dirty="0" err="1"/>
              <a:t>secondaires</a:t>
            </a:r>
            <a:r>
              <a:rPr lang="en-GB" dirty="0"/>
              <a:t> </a:t>
            </a:r>
            <a:r>
              <a:rPr lang="en-GB" dirty="0" err="1"/>
              <a:t>renseignés</a:t>
            </a:r>
            <a:r>
              <a:rPr lang="en-GB" dirty="0"/>
              <a:t> chez </a:t>
            </a:r>
            <a:r>
              <a:rPr lang="en-GB" dirty="0" err="1"/>
              <a:t>seulement</a:t>
            </a:r>
            <a:r>
              <a:rPr lang="en-GB" dirty="0"/>
              <a:t> 720 </a:t>
            </a:r>
            <a:r>
              <a:rPr lang="en-GB" dirty="0" err="1"/>
              <a:t>sujets</a:t>
            </a:r>
            <a:endParaRPr lang="en-GB" dirty="0"/>
          </a:p>
          <a:p>
            <a:r>
              <a:rPr lang="en-GB" dirty="0" err="1"/>
              <a:t>Suivi</a:t>
            </a:r>
            <a:r>
              <a:rPr lang="en-GB" dirty="0"/>
              <a:t> de 24h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1" name="Picture 10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10" name="Picture 9" descr="Cochrane_Norway_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5" y="250683"/>
            <a:ext cx="3292743" cy="106845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971711" cy="2148972"/>
          </a:xfrm>
        </p:spPr>
        <p:txBody>
          <a:bodyPr/>
          <a:lstStyle/>
          <a:p>
            <a:r>
              <a:rPr lang="en-US" dirty="0"/>
              <a:t>Aspirin for acute treatment of episodic tension-type headache</a:t>
            </a:r>
            <a:br>
              <a:rPr lang="en-US" dirty="0"/>
            </a:br>
            <a:r>
              <a:rPr lang="fr-FR" dirty="0"/>
              <a:t>in </a:t>
            </a:r>
            <a:r>
              <a:rPr lang="fr-FR" dirty="0" err="1"/>
              <a:t>adults</a:t>
            </a:r>
            <a:endParaRPr lang="fr-FR" dirty="0"/>
          </a:p>
        </p:txBody>
      </p:sp>
      <p:pic>
        <p:nvPicPr>
          <p:cNvPr id="1029" name="Picture 5" descr="Résultat de recherche d'images pour &quot;logo SFMU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98" y="0"/>
            <a:ext cx="1549657" cy="13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64555" y="5234520"/>
            <a:ext cx="509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 Sébastien BEROUD, for the PEC Cochrane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96002CAC-25F8-4E5C-AFAE-5308135E2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67" y="4759797"/>
            <a:ext cx="6685681" cy="3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49" y="276087"/>
            <a:ext cx="3426249" cy="111566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2168" y="368031"/>
            <a:ext cx="6120000" cy="632838"/>
          </a:xfrm>
        </p:spPr>
        <p:txBody>
          <a:bodyPr/>
          <a:lstStyle/>
          <a:p>
            <a:r>
              <a:rPr lang="fr-FR" sz="4000" dirty="0"/>
              <a:t>PICO(S)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3891" y="2130306"/>
            <a:ext cx="896271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>
                <a:solidFill>
                  <a:schemeClr val="tx2"/>
                </a:solidFill>
              </a:rPr>
              <a:t>P</a:t>
            </a:r>
            <a:r>
              <a:rPr lang="fr-FR" sz="3600" dirty="0">
                <a:solidFill>
                  <a:schemeClr val="tx2"/>
                </a:solidFill>
              </a:rPr>
              <a:t>opulation</a:t>
            </a:r>
            <a:r>
              <a:rPr lang="fr-FR" dirty="0">
                <a:solidFill>
                  <a:schemeClr val="tx2"/>
                </a:solidFill>
              </a:rPr>
              <a:t> :         adultes souffrants de céphalée de tension épisodique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3316288" algn="l"/>
                <a:tab pos="4037013" algn="l"/>
              </a:tabLst>
            </a:pPr>
            <a:r>
              <a:rPr lang="fr-FR" sz="3600" b="1" dirty="0">
                <a:solidFill>
                  <a:schemeClr val="tx2"/>
                </a:solidFill>
              </a:rPr>
              <a:t>I</a:t>
            </a:r>
            <a:r>
              <a:rPr lang="fr-FR" sz="3600" dirty="0">
                <a:solidFill>
                  <a:schemeClr val="tx2"/>
                </a:solidFill>
              </a:rPr>
              <a:t>ntervention</a:t>
            </a:r>
            <a:r>
              <a:rPr lang="fr-FR" dirty="0">
                <a:solidFill>
                  <a:schemeClr val="tx2"/>
                </a:solidFill>
              </a:rPr>
              <a:t> :   aspirine per os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 err="1">
                <a:solidFill>
                  <a:schemeClr val="tx2"/>
                </a:solidFill>
              </a:rPr>
              <a:t>C</a:t>
            </a:r>
            <a:r>
              <a:rPr lang="fr-FR" sz="3600" dirty="0" err="1">
                <a:solidFill>
                  <a:schemeClr val="tx2"/>
                </a:solidFill>
              </a:rPr>
              <a:t>omparison</a:t>
            </a:r>
            <a:r>
              <a:rPr lang="fr-FR" sz="3600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:    placebo ou comparateur actif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dirty="0" err="1">
                <a:solidFill>
                  <a:schemeClr val="tx2"/>
                </a:solidFill>
              </a:rPr>
              <a:t>O</a:t>
            </a:r>
            <a:r>
              <a:rPr lang="fr-FR" sz="3600" dirty="0" err="1">
                <a:solidFill>
                  <a:schemeClr val="tx2"/>
                </a:solidFill>
              </a:rPr>
              <a:t>utcome</a:t>
            </a:r>
            <a:r>
              <a:rPr lang="fr-FR" dirty="0">
                <a:solidFill>
                  <a:schemeClr val="tx2"/>
                </a:solidFill>
              </a:rPr>
              <a:t> :                   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soulagement complet à 2h</a:t>
            </a:r>
          </a:p>
          <a:p>
            <a:pPr marL="3232150" lvl="5" indent="-946150"/>
            <a:r>
              <a:rPr lang="fr-FR" dirty="0">
                <a:solidFill>
                  <a:schemeClr val="tx2"/>
                </a:solidFill>
              </a:rPr>
              <a:t>                       soulagement a différents moments post prise</a:t>
            </a:r>
          </a:p>
          <a:p>
            <a:pPr lvl="5"/>
            <a:r>
              <a:rPr lang="fr-FR" dirty="0">
                <a:solidFill>
                  <a:schemeClr val="tx2"/>
                </a:solidFill>
              </a:rPr>
              <a:t>                       soulagement complet ou douleur résiduel minime à 2h</a:t>
            </a:r>
          </a:p>
          <a:p>
            <a:pPr lvl="5"/>
            <a:r>
              <a:rPr lang="fr-FR" dirty="0">
                <a:solidFill>
                  <a:schemeClr val="tx2"/>
                </a:solidFill>
              </a:rPr>
              <a:t>                       différentiel d’intensité douloureuse, recours à un</a:t>
            </a:r>
          </a:p>
          <a:p>
            <a:pPr lvl="5"/>
            <a:r>
              <a:rPr lang="fr-FR" dirty="0">
                <a:solidFill>
                  <a:schemeClr val="tx2"/>
                </a:solidFill>
              </a:rPr>
              <a:t>                       médicament de secours, </a:t>
            </a:r>
            <a:r>
              <a:rPr lang="fr-FR" dirty="0" err="1">
                <a:solidFill>
                  <a:schemeClr val="tx2"/>
                </a:solidFill>
              </a:rPr>
              <a:t>satifaction</a:t>
            </a:r>
            <a:r>
              <a:rPr lang="fr-FR" dirty="0">
                <a:solidFill>
                  <a:schemeClr val="tx2"/>
                </a:solidFill>
              </a:rPr>
              <a:t> globale,</a:t>
            </a:r>
          </a:p>
          <a:p>
            <a:pPr lvl="5"/>
            <a:r>
              <a:rPr lang="fr-FR" dirty="0">
                <a:solidFill>
                  <a:schemeClr val="tx2"/>
                </a:solidFill>
              </a:rPr>
              <a:t>                       effets indésirables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fr-FR" sz="3600" dirty="0" err="1">
                <a:solidFill>
                  <a:schemeClr val="tx2"/>
                </a:solidFill>
              </a:rPr>
              <a:t>Study</a:t>
            </a:r>
            <a:r>
              <a:rPr lang="fr-FR" sz="3600" dirty="0">
                <a:solidFill>
                  <a:schemeClr val="tx2"/>
                </a:solidFill>
              </a:rPr>
              <a:t> type </a:t>
            </a:r>
            <a:r>
              <a:rPr lang="fr-FR" dirty="0">
                <a:solidFill>
                  <a:schemeClr val="tx2"/>
                </a:solidFill>
              </a:rPr>
              <a:t>:      RCT</a:t>
            </a:r>
          </a:p>
        </p:txBody>
      </p:sp>
    </p:spTree>
    <p:extLst>
      <p:ext uri="{BB962C8B-B14F-4D97-AF65-F5344CB8AC3E}">
        <p14:creationId xmlns:p14="http://schemas.microsoft.com/office/powerpoint/2010/main" val="2520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74C998D5-7ACA-4FDD-8402-C312ABDDA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3" y="141082"/>
            <a:ext cx="3348182" cy="10902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4BE15058-537F-4641-99A6-BA69BE0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47" y="1290421"/>
            <a:ext cx="6120000" cy="63283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FD4E702-198C-4CDF-8551-B00767BE22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28"/>
          <a:stretch/>
        </p:blipFill>
        <p:spPr>
          <a:xfrm>
            <a:off x="0" y="1450109"/>
            <a:ext cx="9142069" cy="54078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4A85C52-6BCC-4638-8831-4391DAC396AD}"/>
              </a:ext>
            </a:extLst>
          </p:cNvPr>
          <p:cNvSpPr txBox="1"/>
          <p:nvPr/>
        </p:nvSpPr>
        <p:spPr>
          <a:xfrm>
            <a:off x="4017818" y="443345"/>
            <a:ext cx="419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Aspirine 1000 vs placebo</a:t>
            </a:r>
          </a:p>
        </p:txBody>
      </p:sp>
    </p:spTree>
    <p:extLst>
      <p:ext uri="{BB962C8B-B14F-4D97-AF65-F5344CB8AC3E}">
        <p14:creationId xmlns:p14="http://schemas.microsoft.com/office/powerpoint/2010/main" val="36978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35" y="227594"/>
            <a:ext cx="3426249" cy="1115665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1935" y="1572946"/>
            <a:ext cx="8906349" cy="324620"/>
          </a:xfrm>
        </p:spPr>
        <p:txBody>
          <a:bodyPr/>
          <a:lstStyle/>
          <a:p>
            <a:r>
              <a:rPr lang="en-US" sz="2000" dirty="0">
                <a:latin typeface="Arial Narrow" panose="020B0606020202030204" pitchFamily="34" charset="0"/>
              </a:rPr>
              <a:t> </a:t>
            </a:r>
            <a:br>
              <a:rPr lang="en-US" sz="2000" dirty="0">
                <a:latin typeface="Arial Narrow" panose="020B0606020202030204" pitchFamily="34" charset="0"/>
              </a:rPr>
            </a:br>
            <a:r>
              <a:rPr lang="en-US" sz="2000" b="0" dirty="0">
                <a:latin typeface="Arial Narrow" panose="020B0606020202030204" pitchFamily="34" charset="0"/>
              </a:rPr>
              <a:t>Outcome </a:t>
            </a:r>
            <a:r>
              <a:rPr lang="en-US" sz="2000" b="0" dirty="0" err="1">
                <a:latin typeface="Arial Narrow" panose="020B0606020202030204" pitchFamily="34" charset="0"/>
              </a:rPr>
              <a:t>secondaire</a:t>
            </a:r>
            <a:r>
              <a:rPr lang="en-US" sz="2000" b="0" dirty="0">
                <a:latin typeface="Arial Narrow" panose="020B0606020202030204" pitchFamily="34" charset="0"/>
              </a:rPr>
              <a:t> : </a:t>
            </a:r>
            <a:r>
              <a:rPr lang="en-US" sz="2000" dirty="0" err="1">
                <a:latin typeface="Arial Narrow" panose="020B0606020202030204" pitchFamily="34" charset="0"/>
              </a:rPr>
              <a:t>recours</a:t>
            </a:r>
            <a:r>
              <a:rPr lang="en-US" sz="2000" dirty="0">
                <a:latin typeface="Arial Narrow" panose="020B0606020202030204" pitchFamily="34" charset="0"/>
              </a:rPr>
              <a:t> à un </a:t>
            </a:r>
            <a:r>
              <a:rPr lang="en-US" sz="2000" dirty="0" err="1">
                <a:latin typeface="Arial Narrow" panose="020B0606020202030204" pitchFamily="34" charset="0"/>
              </a:rPr>
              <a:t>médicament</a:t>
            </a:r>
            <a:r>
              <a:rPr lang="en-US" sz="2000" dirty="0">
                <a:latin typeface="Arial Narrow" panose="020B0606020202030204" pitchFamily="34" charset="0"/>
              </a:rPr>
              <a:t> de secours </a:t>
            </a:r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05377" y="187002"/>
            <a:ext cx="536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Forest plot of comparison</a:t>
            </a:r>
            <a:endParaRPr lang="fr-FR" sz="3200" b="1" dirty="0">
              <a:solidFill>
                <a:schemeClr val="bg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0C3A1E9-F7BC-456D-ACCE-8F80D9997271}"/>
              </a:ext>
            </a:extLst>
          </p:cNvPr>
          <p:cNvSpPr txBox="1"/>
          <p:nvPr/>
        </p:nvSpPr>
        <p:spPr>
          <a:xfrm>
            <a:off x="4330050" y="771777"/>
            <a:ext cx="473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Aspirine 1000 mg vs placebo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DB9FB8C-DCFE-447D-8F7D-27C36479ABCE}"/>
              </a:ext>
            </a:extLst>
          </p:cNvPr>
          <p:cNvSpPr txBox="1"/>
          <p:nvPr/>
        </p:nvSpPr>
        <p:spPr>
          <a:xfrm>
            <a:off x="40242" y="4343026"/>
            <a:ext cx="792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Outcome</a:t>
            </a:r>
            <a:r>
              <a:rPr lang="fr-FR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secondaire : </a:t>
            </a:r>
            <a:r>
              <a:rPr lang="fr-FR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satisfaction globale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E02D2F9E-0289-47AD-99AE-4CBA34A26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0"/>
          <a:stretch/>
        </p:blipFill>
        <p:spPr>
          <a:xfrm>
            <a:off x="40242" y="4743136"/>
            <a:ext cx="8666196" cy="2024520"/>
          </a:xfrm>
          <a:prstGeom prst="rect">
            <a:avLst/>
          </a:prstGeom>
        </p:spPr>
      </p:pic>
      <p:pic>
        <p:nvPicPr>
          <p:cNvPr id="11" name="Espace réservé du contenu 10">
            <a:extLst>
              <a:ext uri="{FF2B5EF4-FFF2-40B4-BE49-F238E27FC236}">
                <a16:creationId xmlns="" xmlns:a16="http://schemas.microsoft.com/office/drawing/2014/main" id="{0D84BEB1-774A-4C5D-9A1B-717374346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0242" y="1958842"/>
            <a:ext cx="8506537" cy="23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5" y="277726"/>
            <a:ext cx="3426249" cy="1115665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89085" y="2195396"/>
            <a:ext cx="7858453" cy="43878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/>
              <a:t>L’aspirine</a:t>
            </a:r>
            <a:r>
              <a:rPr lang="en-US" b="1" dirty="0"/>
              <a:t> per </a:t>
            </a:r>
            <a:r>
              <a:rPr lang="en-US" b="1" dirty="0" err="1"/>
              <a:t>os</a:t>
            </a:r>
            <a:r>
              <a:rPr lang="en-US" b="1" dirty="0"/>
              <a:t>, entre 500 et </a:t>
            </a:r>
            <a:r>
              <a:rPr lang="en-US" b="1" u="sng" dirty="0"/>
              <a:t>1000</a:t>
            </a:r>
            <a:r>
              <a:rPr lang="en-US" b="1" dirty="0"/>
              <a:t> mg, dans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spécifique</a:t>
            </a:r>
            <a:r>
              <a:rPr lang="en-US" b="1" dirty="0"/>
              <a:t> </a:t>
            </a:r>
            <a:r>
              <a:rPr lang="en-US" sz="1600" b="1" dirty="0"/>
              <a:t>(</a:t>
            </a:r>
            <a:r>
              <a:rPr lang="en-US" sz="1600" b="1" dirty="0" err="1"/>
              <a:t>sujets</a:t>
            </a:r>
            <a:r>
              <a:rPr lang="en-US" sz="1600" b="1" dirty="0"/>
              <a:t> </a:t>
            </a:r>
            <a:r>
              <a:rPr lang="en-US" sz="1600" b="1" dirty="0" err="1"/>
              <a:t>souffrant</a:t>
            </a:r>
            <a:r>
              <a:rPr lang="en-US" sz="1600" b="1" dirty="0"/>
              <a:t> </a:t>
            </a:r>
            <a:r>
              <a:rPr lang="en-US" sz="1600" b="1" dirty="0" err="1"/>
              <a:t>d’accès</a:t>
            </a:r>
            <a:r>
              <a:rPr lang="en-US" sz="1600" b="1" dirty="0"/>
              <a:t> </a:t>
            </a:r>
            <a:r>
              <a:rPr lang="en-US" sz="1600" b="1" dirty="0" err="1"/>
              <a:t>fréquents</a:t>
            </a:r>
            <a:r>
              <a:rPr lang="en-US" sz="1600" b="1" dirty="0"/>
              <a:t> de </a:t>
            </a:r>
            <a:r>
              <a:rPr lang="en-US" sz="1600" b="1" dirty="0" err="1"/>
              <a:t>céphalée</a:t>
            </a:r>
            <a:r>
              <a:rPr lang="en-US" sz="1600" b="1" dirty="0"/>
              <a:t> de tension </a:t>
            </a:r>
            <a:r>
              <a:rPr lang="en-US" sz="1600" b="1" dirty="0" err="1"/>
              <a:t>épisodique</a:t>
            </a:r>
            <a:r>
              <a:rPr lang="en-US" sz="1600" b="1" dirty="0"/>
              <a:t>, </a:t>
            </a:r>
            <a:r>
              <a:rPr lang="en-US" sz="1600" b="1" dirty="0" err="1"/>
              <a:t>d’intensité</a:t>
            </a:r>
            <a:r>
              <a:rPr lang="en-US" sz="1600" b="1" dirty="0"/>
              <a:t> </a:t>
            </a:r>
            <a:r>
              <a:rPr lang="en-US" sz="1600" b="1" dirty="0" err="1"/>
              <a:t>modérée</a:t>
            </a:r>
            <a:r>
              <a:rPr lang="en-US" sz="1600" b="1" dirty="0"/>
              <a:t> à </a:t>
            </a:r>
            <a:r>
              <a:rPr lang="en-US" sz="1600" b="1" dirty="0" err="1"/>
              <a:t>sévère</a:t>
            </a:r>
            <a:r>
              <a:rPr lang="en-US" sz="1600" b="1" dirty="0"/>
              <a:t>)</a:t>
            </a:r>
            <a:r>
              <a:rPr lang="en-US" b="1" dirty="0"/>
              <a:t>, </a:t>
            </a:r>
            <a:r>
              <a:rPr lang="en-US" b="1" dirty="0" err="1"/>
              <a:t>semble</a:t>
            </a:r>
            <a:r>
              <a:rPr lang="en-US" b="1" dirty="0"/>
              <a:t> </a:t>
            </a:r>
            <a:r>
              <a:rPr lang="en-US" b="1" dirty="0" err="1"/>
              <a:t>apporter</a:t>
            </a:r>
            <a:r>
              <a:rPr lang="en-US" b="1" dirty="0"/>
              <a:t> un </a:t>
            </a:r>
            <a:r>
              <a:rPr lang="en-US" b="1" dirty="0" err="1"/>
              <a:t>bénéfice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Sans </a:t>
            </a:r>
            <a:r>
              <a:rPr lang="en-US" b="1" dirty="0" err="1"/>
              <a:t>effets</a:t>
            </a:r>
            <a:r>
              <a:rPr lang="en-US" b="1" dirty="0"/>
              <a:t> </a:t>
            </a:r>
            <a:r>
              <a:rPr lang="en-US" b="1" dirty="0" err="1"/>
              <a:t>secondaires</a:t>
            </a:r>
            <a:r>
              <a:rPr lang="en-US" b="1" dirty="0"/>
              <a:t> notables*, </a:t>
            </a:r>
            <a:r>
              <a:rPr lang="en-US" b="1" dirty="0" err="1"/>
              <a:t>facilement</a:t>
            </a:r>
            <a:r>
              <a:rPr lang="en-US" b="1" dirty="0"/>
              <a:t> accessible, </a:t>
            </a:r>
            <a:r>
              <a:rPr lang="en-US" b="1" dirty="0" err="1"/>
              <a:t>faible</a:t>
            </a:r>
            <a:r>
              <a:rPr lang="en-US" b="1" dirty="0"/>
              <a:t> </a:t>
            </a:r>
            <a:r>
              <a:rPr lang="en-US" b="1" dirty="0" err="1" smtClean="0"/>
              <a:t>coût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LIMITES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 </a:t>
            </a:r>
            <a:r>
              <a:rPr lang="en-US" dirty="0" err="1"/>
              <a:t>d’information</a:t>
            </a:r>
            <a:r>
              <a:rPr lang="en-US" dirty="0"/>
              <a:t> sur le </a:t>
            </a:r>
            <a:r>
              <a:rPr lang="en-US" dirty="0" err="1"/>
              <a:t>critère</a:t>
            </a:r>
            <a:r>
              <a:rPr lang="en-US" dirty="0"/>
              <a:t> de </a:t>
            </a:r>
            <a:r>
              <a:rPr lang="en-US" dirty="0" err="1"/>
              <a:t>jugement</a:t>
            </a:r>
            <a:r>
              <a:rPr lang="en-US" dirty="0"/>
              <a:t> principal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hétérogénéité</a:t>
            </a:r>
            <a:r>
              <a:rPr lang="en-US" dirty="0"/>
              <a:t>” des doses </a:t>
            </a:r>
            <a:r>
              <a:rPr lang="en-US" dirty="0" err="1"/>
              <a:t>d’aspirine</a:t>
            </a:r>
            <a:r>
              <a:rPr lang="en-US" dirty="0"/>
              <a:t> (500/650/1000mg)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Nombre</a:t>
            </a:r>
            <a:r>
              <a:rPr lang="en-US" dirty="0"/>
              <a:t> de patients </a:t>
            </a:r>
            <a:r>
              <a:rPr lang="en-US" dirty="0" err="1"/>
              <a:t>inclus</a:t>
            </a:r>
            <a:r>
              <a:rPr lang="en-US" dirty="0"/>
              <a:t>/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présentes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Durée de </a:t>
            </a:r>
            <a:r>
              <a:rPr lang="en-US" dirty="0" err="1"/>
              <a:t>suivie</a:t>
            </a:r>
            <a:r>
              <a:rPr lang="en-US" dirty="0"/>
              <a:t> </a:t>
            </a:r>
            <a:r>
              <a:rPr lang="en-US" dirty="0" err="1"/>
              <a:t>courte</a:t>
            </a:r>
            <a:r>
              <a:rPr lang="en-US" dirty="0"/>
              <a:t>, </a:t>
            </a:r>
            <a:r>
              <a:rPr lang="en-US" dirty="0" err="1"/>
              <a:t>prise</a:t>
            </a:r>
            <a:r>
              <a:rPr lang="en-US" dirty="0"/>
              <a:t> unique </a:t>
            </a:r>
            <a:r>
              <a:rPr lang="en-US" dirty="0" err="1"/>
              <a:t>d’aspirine</a:t>
            </a:r>
            <a:endParaRPr lang="en-US" dirty="0"/>
          </a:p>
          <a:p>
            <a:endParaRPr lang="en-US" b="1" dirty="0"/>
          </a:p>
          <a:p>
            <a:pPr marL="171450" indent="-171450">
              <a:buFontTx/>
              <a:buChar char="-"/>
            </a:pPr>
            <a:endParaRPr lang="en-US" sz="8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96871" y="1175525"/>
            <a:ext cx="5516379" cy="710492"/>
          </a:xfrm>
        </p:spPr>
        <p:txBody>
          <a:bodyPr/>
          <a:lstStyle/>
          <a:p>
            <a:r>
              <a:rPr lang="fr-FR" dirty="0" err="1"/>
              <a:t>Take</a:t>
            </a:r>
            <a:r>
              <a:rPr lang="fr-FR" dirty="0"/>
              <a:t> Home Message</a:t>
            </a:r>
          </a:p>
        </p:txBody>
      </p:sp>
    </p:spTree>
    <p:extLst>
      <p:ext uri="{BB962C8B-B14F-4D97-AF65-F5344CB8AC3E}">
        <p14:creationId xmlns:p14="http://schemas.microsoft.com/office/powerpoint/2010/main" val="2482325860"/>
      </p:ext>
    </p:extLst>
  </p:cSld>
  <p:clrMapOvr>
    <a:masterClrMapping/>
  </p:clrMapOvr>
</p:sld>
</file>

<file path=ppt/theme/theme1.xml><?xml version="1.0" encoding="utf-8"?>
<a:theme xmlns:a="http://schemas.openxmlformats.org/drawingml/2006/main" name="Cochrane_UK_cyan_template">
  <a:themeElements>
    <a:clrScheme name="Cochrane red">
      <a:dk1>
        <a:srgbClr val="000000"/>
      </a:dk1>
      <a:lt1>
        <a:srgbClr val="FFFFFF"/>
      </a:lt1>
      <a:dk2>
        <a:srgbClr val="002D64"/>
      </a:dk2>
      <a:lt2>
        <a:srgbClr val="E12328"/>
      </a:lt2>
      <a:accent1>
        <a:srgbClr val="002D64"/>
      </a:accent1>
      <a:accent2>
        <a:srgbClr val="E12328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Community_PPT_template_red</Template>
  <TotalTime>1057</TotalTime>
  <Words>247</Words>
  <Application>Microsoft Office PowerPoint</Application>
  <PresentationFormat>Affichage à l'écran (4:3)</PresentationFormat>
  <Paragraphs>40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Cochrane_UK_cyan_template</vt:lpstr>
      <vt:lpstr>Aspirin for acute treatment of episodic tension-type headache in adults</vt:lpstr>
      <vt:lpstr>PICO(S)</vt:lpstr>
      <vt:lpstr>Présentation PowerPoint</vt:lpstr>
      <vt:lpstr>  Outcome secondaire : recours à un médicament de secours </vt:lpstr>
      <vt:lpstr>Take Home Message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Patricia</dc:creator>
  <cp:lastModifiedBy>Julie Dumouchel</cp:lastModifiedBy>
  <cp:revision>71</cp:revision>
  <cp:lastPrinted>2019-01-05T10:32:40Z</cp:lastPrinted>
  <dcterms:created xsi:type="dcterms:W3CDTF">2017-01-12T13:51:57Z</dcterms:created>
  <dcterms:modified xsi:type="dcterms:W3CDTF">2019-01-07T12:41:56Z</dcterms:modified>
</cp:coreProperties>
</file>