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72" r:id="rId4"/>
    <p:sldId id="278" r:id="rId5"/>
    <p:sldId id="270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F3E49E4-D965-4396-83E6-B3B0BC09677E}">
          <p14:sldIdLst>
            <p14:sldId id="256"/>
          </p14:sldIdLst>
        </p14:section>
        <p14:section name="Section sans titre" id="{580BA022-3D8B-4933-BBB0-1FE18903B822}">
          <p14:sldIdLst>
            <p14:sldId id="266"/>
            <p14:sldId id="272"/>
            <p14:sldId id="278"/>
            <p14:sldId id="270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335"/>
    <p:restoredTop sz="87664" autoAdjust="0"/>
  </p:normalViewPr>
  <p:slideViewPr>
    <p:cSldViewPr snapToGrid="0" showGuides="1">
      <p:cViewPr>
        <p:scale>
          <a:sx n="75" d="100"/>
          <a:sy n="75" d="100"/>
        </p:scale>
        <p:origin x="-72" y="46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first review on continuous chest compression-only CPR was published in the Lancet (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Hüpfl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2010). 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Cochrane consider that a review is necessary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to 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compared the effects of the two treatments when they were given by bystanders at the scene of a non-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asphyxial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OHCA and by ambulance crews who arrive later. (A non-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asphyxial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arrest does not result from drowning or choking.)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review question is addressed by </a:t>
            </a:r>
            <a:r>
              <a:rPr lang="en-GB" sz="1200" b="1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two separate comparisons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Bystander-administered continuous chest compression CPR only versus interrupted chest compression plus artificial ventilation for an out-of-hospital cardiac arrest.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Emergency service personnel-administered continuous chest compression with asynchronous ventilation versus interrupted chest  compression plus artificial ventilation following dispatch to an out-of-hospital cardiac arrest.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0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Types of outcome measures</a:t>
            </a:r>
          </a:p>
          <a:p>
            <a:r>
              <a:rPr lang="en-GB" sz="1200" b="1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Primary outcomes</a:t>
            </a:r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1. Survival to hospital discharge.</a:t>
            </a:r>
          </a:p>
          <a:p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2. Survival to hospital admission. </a:t>
            </a:r>
          </a:p>
          <a:p>
            <a:r>
              <a:rPr lang="en-GB" sz="1200" b="1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Secondary outcomes</a:t>
            </a:r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Survival at one year, </a:t>
            </a:r>
          </a:p>
          <a:p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2. Neurological outcomes at hospital discharge and at one year, </a:t>
            </a:r>
          </a:p>
          <a:p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3. Return of spontaneous circulation (ROSC),</a:t>
            </a:r>
          </a:p>
          <a:p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4. Quality of life,</a:t>
            </a:r>
          </a:p>
          <a:p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5. Any adverse effects.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fr-FR" sz="1200" kern="120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3 études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randomizées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controlées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, 1 cluster</a:t>
            </a:r>
            <a:endParaRPr lang="fr-FR" sz="1200" kern="120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0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Résults</a:t>
            </a:r>
            <a:endParaRPr lang="en-GB" sz="1200" b="1" u="sng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3 trials (</a:t>
            </a:r>
            <a:r>
              <a:rPr lang="en-GB" sz="1200" b="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2000; Rea 2010; </a:t>
            </a:r>
            <a:r>
              <a:rPr lang="en-GB" sz="1200" b="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Svensson</a:t>
            </a:r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2010).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all 3trials (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2000; Rea 2010; 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Svensson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2010) the dispatcher gave the bystanders instructions via the telephone on either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continuous chest compression-only CPR or conventional (interrupted chest compression with pauses at a fixed rate for rescue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breathing) CPR.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the intervention group, continuous chest compressions were performed without rescue breathing. 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the control group, interrupted chest compressions plus rescue breathing were performed in a ratio of 2 to 15.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all 3 trials, CPR was performed by bystanders who had not been trained.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All  3 trials reported survival to hospital discharge. 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Rea 2010 reported a favourable neurologic status at the time of hospital discharge, defined as a CPC of 1 or 2, but one study in this study  site was unable to assess it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(selective reporting).</a:t>
            </a:r>
          </a:p>
          <a:p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 reported admission to hospital. They also reported the neurological status in the survivors, however, they did not describe whether or not the neurologic status was measured by the CPC.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1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Effects</a:t>
            </a:r>
          </a:p>
          <a:p>
            <a:r>
              <a:rPr lang="en-GB" sz="1200" b="1" u="none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Survival to hospital discharge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All three trials in the bystander-provided CPR comparison reported survival to hospital discharge (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2000; Rea 2010; 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Svensson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2010). 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There were 1500 participants recruited in the intervention group, and 1531 in the control group. There were no significant differences between the two groups in the trials.</a:t>
            </a:r>
          </a:p>
          <a:p>
            <a:r>
              <a:rPr lang="en-GB" sz="1200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pooled result showed better survival for the continuous chest compression alone group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, high-quality evidence.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1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Survival to hospital admission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Only one trial reported this outcome (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2000). </a:t>
            </a:r>
            <a:r>
              <a:rPr lang="en-GB" sz="1200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result showed no significant difference between the two groups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. We judged the evidence to be of moderate-quality for this outcome due to imprecision.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1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Neurological outcomes</a:t>
            </a:r>
            <a:r>
              <a:rPr lang="en-GB" sz="1200" b="1" kern="1200" baseline="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at hospital discharge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Only one trial reported neurological outcomes at hospital discharge (Rea 2010);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results showed no significant differences between the two groups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the number of patients with a CPC classification of 1 or 2; moderate-quality evidence due to imprecision.</a:t>
            </a:r>
          </a:p>
          <a:p>
            <a:endParaRPr lang="en-GB" sz="1200" b="1" kern="1200" baseline="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b="1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52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Résults</a:t>
            </a:r>
            <a:endParaRPr lang="en-GB" sz="1200" b="1" u="sng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3 trials (</a:t>
            </a:r>
            <a:r>
              <a:rPr lang="en-GB" sz="1200" b="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2000; Rea 2010; </a:t>
            </a:r>
            <a:r>
              <a:rPr lang="en-GB" sz="1200" b="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Svensson</a:t>
            </a:r>
            <a:r>
              <a:rPr lang="en-GB" sz="1200" b="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2010).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all 3trials (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2000; Rea 2010; 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Svensson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2010) the dispatcher gave the bystanders instructions via the telephone on either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continuous chest compression-only CPR or conventional (interrupted chest compression with pauses at a fixed rate for rescue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breathing) CPR.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the intervention group, continuous chest compressions were performed without rescue breathing. 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the control group, interrupted chest compressions plus rescue breathing were performed in a ratio of 2 to 15.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all 3 trials, CPR was performed by bystanders who had not been trained.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All  3 trials reported survival to hospital discharge. 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Rea 2010 reported a favourable neurologic status at the time of hospital discharge, defined as a CPC of 1 or 2, but one study in this study  site was unable to assess it</a:t>
            </a:r>
            <a:r>
              <a:rPr lang="en-GB" sz="1200" kern="1200" baseline="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(selective reporting).</a:t>
            </a:r>
          </a:p>
          <a:p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 reported admission to hospital. They also reported the neurological status in the survivors, however, they did not describe whether or not the neurologic status was measured by the CPC.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1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Effects</a:t>
            </a:r>
          </a:p>
          <a:p>
            <a:r>
              <a:rPr lang="en-GB" sz="1200" b="1" u="none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Survival to hospital discharge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All three trials in the bystander-provided CPR comparison reported survival to hospital discharge (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2000; Rea 2010; 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Svensson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2010). 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There were 1500 participants recruited in the intervention group, and 1531 in the control group. There were no significant differences between the two groups in the trials.</a:t>
            </a:r>
          </a:p>
          <a:p>
            <a:r>
              <a:rPr lang="en-GB" sz="1200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pooled result showed better survival for the continuous chest compression alone group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, high-quality evidence.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1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Survival to hospital admission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Only one trial reported this outcome (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Hallstrom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2000). </a:t>
            </a:r>
            <a:r>
              <a:rPr lang="en-GB" sz="1200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result showed no significant difference between the two groups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. We judged the evidence to be of moderate-quality for this outcome due to imprecision.</a:t>
            </a: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1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Neurological outcomes</a:t>
            </a:r>
            <a:r>
              <a:rPr lang="en-GB" sz="1200" b="1" kern="1200" baseline="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at hospital discharge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Only one trial reported neurological outcomes at hospital discharge (Rea 2010);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results showed no significant differences between the two groups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the number of patients with a CPC classification of 1 or 2; moderate-quality evidence due to imprecision.</a:t>
            </a:r>
          </a:p>
          <a:p>
            <a:endParaRPr lang="en-GB" sz="1200" b="1" kern="1200" baseline="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b="1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kern="1200" noProof="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4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Conclusion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According to our pooled results, when CPR was performed by untrained bystanders who were assisted by receiving telephone instruction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Instruction from emergency services, continuous chest compression only CPR led to more people surviving to hospital discharge compared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with interrupted chest compression plus artificial ventilation CPR for non 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asphyxial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OHCA. The difference in survival to hospital discharge is about 25 more people per 1000 following bystander administered continuous chest compression. 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When CPR was performed by professional providers, continuous chest compressions with asynchronous rescue breathing did not result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higher rates of survival compared with interrupted chest compressions plus rescue breathing CPR for non 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asphyxial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OHCA.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results indicate slightly lower rates of survival to admission or discharge, favourable neurological outcome and return of spontaneous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circulation observed following continuous chest compression. Adverse effects were slightly lower with continuous chest compression.</a:t>
            </a:r>
          </a:p>
          <a:p>
            <a:endParaRPr lang="fr-FR" sz="1200" b="1" u="sng" kern="120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02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Conclusion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According to our pooled results, when CPR was performed by untrained bystanders who were assisted by receiving telephone instruction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Instruction from emergency services, continuous chest compression only CPR led to more people surviving to hospital discharge compared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with interrupted chest compression plus artificial ventilation CPR for non 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asphyxial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OHCA. The difference in survival to hospital discharge is about 25 more people per 1000 following bystander administered continuous chest compression. 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When CPR was performed by professional providers, continuous chest compressions with asynchronous rescue breathing did not result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in higher rates of survival compared with interrupted chest compressions plus rescue breathing CPR for non </a:t>
            </a:r>
            <a:r>
              <a:rPr lang="en-GB" sz="1200" kern="1200" noProof="0" dirty="0" err="1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asphyxial</a:t>
            </a:r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 OHCA.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The results indicate slightly lower rates of survival to admission or discharge, favourable neurological outcome and return of spontaneous</a:t>
            </a:r>
          </a:p>
          <a:p>
            <a:r>
              <a:rPr lang="en-GB" sz="1200" kern="1200" noProof="0" dirty="0" smtClean="0">
                <a:solidFill>
                  <a:schemeClr val="tx1"/>
                </a:solidFill>
                <a:effectLst/>
                <a:latin typeface="Source Sans Pro" pitchFamily="34" charset="0"/>
                <a:ea typeface="+mn-ea"/>
                <a:cs typeface="Arial" panose="020B0604020202020204" pitchFamily="34" charset="0"/>
              </a:rPr>
              <a:t>circulation observed following continuous chest compression. Adverse effects were slightly lower with continuous chest compression.</a:t>
            </a:r>
          </a:p>
          <a:p>
            <a:endParaRPr lang="fr-FR" sz="1200" b="1" u="sng" kern="1200" dirty="0" smtClean="0">
              <a:solidFill>
                <a:schemeClr val="tx1"/>
              </a:solidFill>
              <a:effectLst/>
              <a:latin typeface="Source Sans Pro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12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1" name="Picture 10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10" name="Picture 9" descr="Cochrane_Norway_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5" y="250683"/>
            <a:ext cx="3426101" cy="111303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52264" y="1741118"/>
            <a:ext cx="5034136" cy="3569918"/>
          </a:xfrm>
        </p:spPr>
        <p:txBody>
          <a:bodyPr/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Continuous chest compression versus interrupted chest compression for cardiopulmonary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resuscitation…</a:t>
            </a:r>
            <a:br>
              <a:rPr lang="en-US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nonasphyxial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out-of-hospital cardiac arrest</a:t>
            </a:r>
            <a:endParaRPr lang="fr-FR" sz="3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311" y="6439999"/>
            <a:ext cx="4509370" cy="31315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2"/>
                </a:solidFill>
              </a:rPr>
              <a:t>Cochrane Data Base of </a:t>
            </a:r>
            <a:r>
              <a:rPr lang="fr-FR" sz="1100" dirty="0" err="1" smtClean="0">
                <a:solidFill>
                  <a:schemeClr val="tx2"/>
                </a:solidFill>
              </a:rPr>
              <a:t>Systematic</a:t>
            </a:r>
            <a:r>
              <a:rPr lang="fr-FR" sz="1100" dirty="0" smtClean="0">
                <a:solidFill>
                  <a:schemeClr val="tx2"/>
                </a:solidFill>
              </a:rPr>
              <a:t>, Revue 2017, issue 3. art. N°: CD010134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64555" y="5234520"/>
            <a:ext cx="509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Daniel MEYRAN, for the PEC Cochrane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50" y="277734"/>
            <a:ext cx="3426249" cy="111566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9738" y="1517880"/>
            <a:ext cx="6120000" cy="632838"/>
          </a:xfrm>
        </p:spPr>
        <p:txBody>
          <a:bodyPr/>
          <a:lstStyle/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Objectifs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9738" y="2743199"/>
            <a:ext cx="7472362" cy="379538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Arial" charset="0"/>
                <a:ea typeface="Arial" charset="0"/>
                <a:cs typeface="Arial" charset="0"/>
              </a:rPr>
              <a:t>Population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 : 	</a:t>
            </a:r>
            <a:r>
              <a:rPr lang="fr-FR" sz="1800" b="1" dirty="0" smtClean="0">
                <a:latin typeface="Arial" charset="0"/>
                <a:ea typeface="Arial" charset="0"/>
                <a:cs typeface="Arial" charset="0"/>
              </a:rPr>
              <a:t>AC extrahospitaliers 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d’origine cardiaque chez </a:t>
            </a:r>
            <a:br>
              <a:rPr lang="fr-FR" sz="1800" dirty="0" smtClean="0">
                <a:latin typeface="Arial" charset="0"/>
                <a:ea typeface="Arial" charset="0"/>
                <a:cs typeface="Arial" charset="0"/>
              </a:rPr>
            </a:b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		l’adulte et l’enfant.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Arial" charset="0"/>
                <a:ea typeface="Arial" charset="0"/>
                <a:cs typeface="Arial" charset="0"/>
              </a:rPr>
              <a:t>Intervention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 : 	</a:t>
            </a:r>
            <a:r>
              <a:rPr lang="fr-FR" sz="1800" b="1" dirty="0" smtClean="0">
                <a:latin typeface="Arial" charset="0"/>
                <a:ea typeface="Arial" charset="0"/>
                <a:cs typeface="Arial" charset="0"/>
              </a:rPr>
              <a:t>RCP compressions thoraciques continues </a:t>
            </a:r>
            <a:br>
              <a:rPr lang="fr-FR" sz="18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fr-FR" sz="1800" b="1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avec VA (secouristes) ou sans VA (premiers </a:t>
            </a:r>
            <a:br>
              <a:rPr lang="fr-FR" sz="1800" dirty="0" smtClean="0">
                <a:latin typeface="Arial" charset="0"/>
                <a:ea typeface="Arial" charset="0"/>
                <a:cs typeface="Arial" charset="0"/>
              </a:rPr>
            </a:b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r-FR" sz="1800" dirty="0">
                <a:latin typeface="Arial" charset="0"/>
                <a:ea typeface="Arial" charset="0"/>
                <a:cs typeface="Arial" charset="0"/>
              </a:rPr>
              <a:t>témoins guidés par 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téléphone, sauveteurs)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err="1" smtClean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 : 	</a:t>
            </a:r>
            <a:r>
              <a:rPr lang="fr-FR" sz="1800" b="1" dirty="0" smtClean="0">
                <a:latin typeface="Arial" charset="0"/>
                <a:ea typeface="Arial" charset="0"/>
                <a:cs typeface="Arial" charset="0"/>
              </a:rPr>
              <a:t>RCP compressions thoraciques discontinues </a:t>
            </a:r>
            <a:br>
              <a:rPr lang="fr-FR" sz="18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fr-FR" sz="1800" b="1" dirty="0" smtClean="0">
                <a:latin typeface="Arial" charset="0"/>
                <a:ea typeface="Arial" charset="0"/>
                <a:cs typeface="Arial" charset="0"/>
              </a:rPr>
              <a:t>		avec VA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 (15:2, 30:2)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err="1" smtClean="0">
                <a:latin typeface="Arial" charset="0"/>
                <a:ea typeface="Arial" charset="0"/>
                <a:cs typeface="Arial" charset="0"/>
              </a:rPr>
              <a:t>Outcomes</a:t>
            </a:r>
            <a:r>
              <a:rPr lang="fr-FR" sz="1800" u="sng" dirty="0" smtClean="0">
                <a:latin typeface="Arial" charset="0"/>
                <a:ea typeface="Arial" charset="0"/>
                <a:cs typeface="Arial" charset="0"/>
              </a:rPr>
              <a:t> :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r-FR" sz="1800" b="1" dirty="0" smtClean="0">
                <a:latin typeface="Arial" charset="0"/>
                <a:ea typeface="Arial" charset="0"/>
                <a:cs typeface="Arial" charset="0"/>
              </a:rPr>
              <a:t>Survie à la sortie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 de l’hôpital, arrivée vivant à l’hôpital, 			état neurologique à la sortie de 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l’hôpital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Arial" charset="0"/>
                <a:ea typeface="Arial" charset="0"/>
                <a:cs typeface="Arial" charset="0"/>
              </a:rPr>
              <a:t>Etudes </a:t>
            </a:r>
            <a:r>
              <a:rPr lang="fr-FR" sz="1800" dirty="0" smtClean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fr-FR" sz="1800" dirty="0">
                <a:latin typeface="Arial" charset="0"/>
                <a:ea typeface="Arial" charset="0"/>
                <a:cs typeface="Arial" charset="0"/>
              </a:rPr>
              <a:t> ECR, non-ECR, cluster ECR</a:t>
            </a:r>
            <a:endParaRPr lang="fr-FR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FR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293490"/>
            <a:ext cx="3426249" cy="111566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0257" y="1704434"/>
            <a:ext cx="7443146" cy="599940"/>
          </a:xfrm>
        </p:spPr>
        <p:txBody>
          <a:bodyPr/>
          <a:lstStyle/>
          <a:p>
            <a:r>
              <a:rPr lang="fr-FR" sz="2000" i="1" dirty="0">
                <a:latin typeface="Arial" charset="0"/>
                <a:ea typeface="Arial" charset="0"/>
                <a:cs typeface="Arial" charset="0"/>
              </a:rPr>
              <a:t>RCP </a:t>
            </a:r>
            <a:r>
              <a:rPr lang="fr-FR" sz="2000" i="1" dirty="0" smtClean="0">
                <a:latin typeface="Arial" charset="0"/>
                <a:ea typeface="Arial" charset="0"/>
                <a:cs typeface="Arial" charset="0"/>
              </a:rPr>
              <a:t>CT continues </a:t>
            </a:r>
            <a:r>
              <a:rPr lang="fr-FR" sz="2000" i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fr-FR" sz="2000" i="1" dirty="0" smtClean="0">
                <a:latin typeface="Arial" charset="0"/>
                <a:ea typeface="Arial" charset="0"/>
                <a:cs typeface="Arial" charset="0"/>
              </a:rPr>
              <a:t> RCP CT discontinues : témoins non formés guidés par téléphone</a:t>
            </a:r>
            <a:br>
              <a:rPr lang="fr-FR" sz="2000" i="1" dirty="0" smtClean="0">
                <a:latin typeface="Arial" charset="0"/>
                <a:ea typeface="Arial" charset="0"/>
                <a:cs typeface="Arial" charset="0"/>
              </a:rPr>
            </a:br>
            <a:r>
              <a:rPr lang="fr-FR" sz="2000" i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Survie à la sortie de l’hôpital</a:t>
            </a:r>
            <a:endParaRPr lang="fr-FR" sz="2000" i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8882" y="2486584"/>
            <a:ext cx="937549" cy="54415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50" b="1" dirty="0" smtClean="0">
                <a:latin typeface="Arial" charset="0"/>
                <a:ea typeface="Arial" charset="0"/>
                <a:cs typeface="Arial" charset="0"/>
              </a:rPr>
              <a:t>RCP CT discontinue avec VA</a:t>
            </a:r>
            <a:endParaRPr lang="fr-FR" sz="105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8957" y="2486584"/>
            <a:ext cx="937549" cy="54415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50" b="1" dirty="0" smtClean="0">
                <a:latin typeface="Arial" charset="0"/>
                <a:ea typeface="Arial" charset="0"/>
                <a:cs typeface="Arial" charset="0"/>
              </a:rPr>
              <a:t>RCP CT seules</a:t>
            </a:r>
            <a:endParaRPr lang="fr-FR" sz="105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6182"/>
            <a:ext cx="9144000" cy="294967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027241" y="5165665"/>
            <a:ext cx="3858016" cy="3355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Niveau de preuve : élevée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7274" y="538487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⊕⊕⊕⊕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36920" y="5594008"/>
            <a:ext cx="132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Grade: </a:t>
            </a:r>
            <a:endParaRPr lang="fr-FR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293490"/>
            <a:ext cx="3426249" cy="111566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39738" y="1823611"/>
            <a:ext cx="6900514" cy="4176356"/>
          </a:xfrm>
        </p:spPr>
        <p:txBody>
          <a:bodyPr anchor="t"/>
          <a:lstStyle/>
          <a:p>
            <a:pPr>
              <a:tabLst>
                <a:tab pos="658813" algn="l"/>
              </a:tabLst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Autres résultats</a:t>
            </a:r>
            <a:br>
              <a:rPr lang="fr-FR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fr-FR" sz="2400" dirty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fr-FR" sz="2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Témoins non formés guidés par téléphone</a:t>
            </a:r>
            <a:br>
              <a:rPr lang="fr-FR" sz="2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2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r-FR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Survie </a:t>
            </a:r>
            <a:r>
              <a:rPr lang="fr-FR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à </a:t>
            </a:r>
            <a:r>
              <a:rPr lang="fr-FR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l’arrivée à l’hôpital </a:t>
            </a:r>
            <a:r>
              <a:rPr lang="fr-FR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k-SK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RR 1.18 (0.94 to 1.48)*</a:t>
            </a:r>
            <a:r>
              <a:rPr lang="fr-FR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r-FR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Etat </a:t>
            </a:r>
            <a:r>
              <a:rPr lang="fr-FR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neurologique à la sortie de l’hôpital : </a:t>
            </a:r>
            <a:r>
              <a:rPr lang="sk-SK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RR 1.25</a:t>
            </a:r>
            <a:br>
              <a:rPr lang="sk-SK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k-SK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sk-SK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sk-SK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0.94 to 1.66)*</a:t>
            </a:r>
            <a:r>
              <a:rPr lang="sk-SK" sz="1800" dirty="0"/>
              <a:t/>
            </a:r>
            <a:br>
              <a:rPr lang="sk-SK" sz="1800" dirty="0"/>
            </a:br>
            <a:r>
              <a:rPr lang="fr-FR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2400" dirty="0">
                <a:latin typeface="Arial" charset="0"/>
                <a:ea typeface="Arial" charset="0"/>
                <a:cs typeface="Arial" charset="0"/>
                <a:sym typeface="Wingdings"/>
              </a:rPr>
              <a:t>  </a:t>
            </a:r>
            <a:r>
              <a:rPr lang="fr-FR" sz="2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Professionnels du secours*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	</a:t>
            </a:r>
            <a:r>
              <a:rPr lang="fr-FR" sz="18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Pas de différence significative entre les compressions thoraciques discontinues + VA et compressions thoracique continues + VA asynchrone</a:t>
            </a:r>
            <a:r>
              <a:rPr lang="fr-FR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800" dirty="0">
                <a:latin typeface="Arial" charset="0"/>
                <a:ea typeface="Arial" charset="0"/>
                <a:cs typeface="Arial" charset="0"/>
              </a:rPr>
            </a:br>
            <a:r>
              <a:rPr lang="fr-FR" sz="14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(*) 1 étude</a:t>
            </a:r>
            <a:endParaRPr lang="fr-FR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50" y="277734"/>
            <a:ext cx="3426249" cy="111566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9738" y="1517880"/>
            <a:ext cx="6120000" cy="632838"/>
          </a:xfrm>
        </p:spPr>
        <p:txBody>
          <a:bodyPr/>
          <a:lstStyle/>
          <a:p>
            <a:r>
              <a:rPr lang="fr-FR" dirty="0" err="1" smtClean="0">
                <a:latin typeface="Arial" charset="0"/>
                <a:ea typeface="Arial" charset="0"/>
                <a:cs typeface="Arial" charset="0"/>
              </a:rPr>
              <a:t>Take</a:t>
            </a: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 Home Message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9737" y="2637912"/>
            <a:ext cx="6816469" cy="3456173"/>
          </a:xfrm>
        </p:spPr>
        <p:txBody>
          <a:bodyPr/>
          <a:lstStyle/>
          <a:p>
            <a:r>
              <a:rPr lang="fr-FR" sz="2400" b="1" dirty="0" smtClean="0">
                <a:latin typeface="Arial" charset="0"/>
                <a:ea typeface="Arial" charset="0"/>
                <a:cs typeface="Arial" charset="0"/>
              </a:rPr>
              <a:t>La RCP d’un ACEH d’origine cardiaque doit être réalisée de préférence avec :</a:t>
            </a:r>
          </a:p>
          <a:p>
            <a:pPr marL="457200" indent="-457200">
              <a:buAutoNum type="arabicParenR"/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des </a:t>
            </a:r>
            <a:r>
              <a:rPr lang="fr-FR" sz="2400" b="1" u="sng" dirty="0" smtClean="0">
                <a:latin typeface="Arial" charset="0"/>
                <a:ea typeface="Arial" charset="0"/>
                <a:cs typeface="Arial" charset="0"/>
              </a:rPr>
              <a:t>compressions thoraciques continues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si elle est faite par un </a:t>
            </a:r>
            <a:r>
              <a:rPr lang="fr-FR" sz="2400" b="1" u="sng" dirty="0" smtClean="0">
                <a:latin typeface="Arial" charset="0"/>
                <a:ea typeface="Arial" charset="0"/>
                <a:cs typeface="Arial" charset="0"/>
              </a:rPr>
              <a:t>témoin non formé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, guidé par téléphone.</a:t>
            </a:r>
          </a:p>
          <a:p>
            <a:pPr marL="457200" indent="-457200">
              <a:buAutoNum type="arabicParenR"/>
            </a:pPr>
            <a:r>
              <a:rPr lang="fr-FR" sz="24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fr-FR" sz="2400" b="1" u="sng" dirty="0" smtClean="0">
                <a:latin typeface="Arial" charset="0"/>
                <a:ea typeface="Arial" charset="0"/>
                <a:cs typeface="Arial" charset="0"/>
              </a:rPr>
              <a:t>compressions thoraciques (plutôt discontinues)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associées à une ventilation artificielle si elle est faite par des professionnels du secours.</a:t>
            </a:r>
            <a:endParaRPr lang="fr-FR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AutoNum type="arabicParenR"/>
            </a:pPr>
            <a:endParaRPr lang="fr-FR" sz="2400" b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50" y="277734"/>
            <a:ext cx="3426249" cy="111566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9738" y="1517880"/>
            <a:ext cx="6120000" cy="632838"/>
          </a:xfrm>
        </p:spPr>
        <p:txBody>
          <a:bodyPr/>
          <a:lstStyle/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Recherches futures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9737" y="2663312"/>
            <a:ext cx="6816469" cy="3456173"/>
          </a:xfrm>
        </p:spPr>
        <p:txBody>
          <a:bodyPr/>
          <a:lstStyle/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Analyser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fr-FR" sz="2400" b="1" dirty="0" smtClean="0">
                <a:latin typeface="Arial" charset="0"/>
                <a:ea typeface="Arial" charset="0"/>
                <a:cs typeface="Arial" charset="0"/>
              </a:rPr>
              <a:t>effets adverses,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les</a:t>
            </a:r>
            <a:r>
              <a:rPr lang="fr-FR" sz="2400" b="1" dirty="0" smtClean="0">
                <a:latin typeface="Arial" charset="0"/>
                <a:ea typeface="Arial" charset="0"/>
                <a:cs typeface="Arial" charset="0"/>
              </a:rPr>
              <a:t> effets neurologiques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à long terme et la </a:t>
            </a:r>
            <a:r>
              <a:rPr lang="fr-FR" sz="2400" b="1" dirty="0" smtClean="0">
                <a:latin typeface="Arial" charset="0"/>
                <a:ea typeface="Arial" charset="0"/>
                <a:cs typeface="Arial" charset="0"/>
              </a:rPr>
              <a:t>qualité de vie.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les effets de la </a:t>
            </a:r>
            <a:r>
              <a:rPr lang="fr-FR" sz="2400" b="1" dirty="0" smtClean="0">
                <a:latin typeface="Arial" charset="0"/>
                <a:ea typeface="Arial" charset="0"/>
                <a:cs typeface="Arial" charset="0"/>
              </a:rPr>
              <a:t>RCP CTS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associée à l’usage du </a:t>
            </a:r>
            <a:r>
              <a:rPr lang="fr-FR" sz="2400" b="1" dirty="0" smtClean="0">
                <a:latin typeface="Arial" charset="0"/>
                <a:ea typeface="Arial" charset="0"/>
                <a:cs typeface="Arial" charset="0"/>
              </a:rPr>
              <a:t>DAE.</a:t>
            </a:r>
          </a:p>
          <a:p>
            <a:endParaRPr lang="fr-FR" sz="24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fr-FR" sz="2400" b="1" dirty="0" smtClean="0">
                <a:latin typeface="Arial" charset="0"/>
                <a:ea typeface="Arial" charset="0"/>
                <a:cs typeface="Arial" charset="0"/>
              </a:rPr>
              <a:t>RCP CTS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est-elle appropriée </a:t>
            </a:r>
            <a:r>
              <a:rPr lang="fr-FR" sz="2400" b="1" dirty="0" smtClean="0">
                <a:latin typeface="Arial" charset="0"/>
                <a:ea typeface="Arial" charset="0"/>
                <a:cs typeface="Arial" charset="0"/>
              </a:rPr>
              <a:t>chez l’enfant </a:t>
            </a: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fr-FR" sz="2400" dirty="0">
              <a:latin typeface="Arial" charset="0"/>
              <a:ea typeface="Arial" charset="0"/>
              <a:cs typeface="Arial" charset="0"/>
            </a:endParaRPr>
          </a:p>
          <a:p>
            <a:endParaRPr lang="fr-FR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FR" sz="2400" b="1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AutoNum type="arabicParenR"/>
            </a:pPr>
            <a:endParaRPr lang="fr-FR" sz="2400" b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Cochrane_UK_cyan_template">
  <a:themeElements>
    <a:clrScheme name="Cochrane red">
      <a:dk1>
        <a:srgbClr val="000000"/>
      </a:dk1>
      <a:lt1>
        <a:srgbClr val="FFFFFF"/>
      </a:lt1>
      <a:dk2>
        <a:srgbClr val="002D64"/>
      </a:dk2>
      <a:lt2>
        <a:srgbClr val="E12328"/>
      </a:lt2>
      <a:accent1>
        <a:srgbClr val="002D64"/>
      </a:accent1>
      <a:accent2>
        <a:srgbClr val="E12328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Community_PPT_template_red</Template>
  <TotalTime>2114</TotalTime>
  <Words>1358</Words>
  <Application>Microsoft Office PowerPoint</Application>
  <PresentationFormat>Affichage à l'écran (4:3)</PresentationFormat>
  <Paragraphs>120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Cochrane_UK_cyan_template</vt:lpstr>
      <vt:lpstr> Continuous chest compression versus interrupted chest compression for cardiopulmonary resuscitation… of nonasphyxial out-of-hospital cardiac arrest</vt:lpstr>
      <vt:lpstr>Objectifs</vt:lpstr>
      <vt:lpstr>RCP CT continues / RCP CT discontinues : témoins non formés guidés par téléphone Survie à la sortie de l’hôpital</vt:lpstr>
      <vt:lpstr>Autres résultats   Témoins non formés guidés par téléphone  Survie à l’arrivée à l’hôpital : RR 1.18 (0.94 to 1.48)*  Etat neurologique à la sortie de l’hôpital : RR 1.25  (0.94 to 1.66)*    Professionnels du secours*  Pas de différence significative entre les compressions thoraciques discontinues + VA et compressions thoracique continues + VA asynchrone  (*) 1 étude</vt:lpstr>
      <vt:lpstr>Take Home Message</vt:lpstr>
      <vt:lpstr>Recherches futures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Patricia</dc:creator>
  <cp:lastModifiedBy>Julie Dumouchel</cp:lastModifiedBy>
  <cp:revision>93</cp:revision>
  <dcterms:created xsi:type="dcterms:W3CDTF">2017-01-12T13:51:57Z</dcterms:created>
  <dcterms:modified xsi:type="dcterms:W3CDTF">2017-05-28T19:19:19Z</dcterms:modified>
</cp:coreProperties>
</file>