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63" r:id="rId3"/>
    <p:sldId id="278" r:id="rId4"/>
    <p:sldId id="271" r:id="rId5"/>
    <p:sldId id="264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9F3E49E4-D965-4396-83E6-B3B0BC09677E}">
          <p14:sldIdLst>
            <p14:sldId id="256"/>
          </p14:sldIdLst>
        </p14:section>
        <p14:section name="Section sans titre" id="{580BA022-3D8B-4933-BBB0-1FE18903B822}">
          <p14:sldIdLst>
            <p14:sldId id="263"/>
            <p14:sldId id="278"/>
            <p14:sldId id="271"/>
            <p14:sldId id="264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>
          <p15:clr>
            <a:srgbClr val="A4A3A4"/>
          </p15:clr>
        </p15:guide>
        <p15:guide id="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24" autoAdjust="0"/>
  </p:normalViewPr>
  <p:slideViewPr>
    <p:cSldViewPr snapToGrid="0" showGuides="1">
      <p:cViewPr>
        <p:scale>
          <a:sx n="77" d="100"/>
          <a:sy n="77" d="100"/>
        </p:scale>
        <p:origin x="-1164" y="210"/>
      </p:cViewPr>
      <p:guideLst>
        <p:guide orient="horz"/>
        <p:guide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99" d="100"/>
          <a:sy n="99" d="100"/>
        </p:scale>
        <p:origin x="-3492" y="-96"/>
      </p:cViewPr>
      <p:guideLst>
        <p:guide orient="horz" pos="2880"/>
        <p:guide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124744" y="4343400"/>
            <a:ext cx="4608512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022876" y="8686800"/>
            <a:ext cx="835124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Source Sans Pro" pitchFamily="34" charset="0"/>
                <a:cs typeface="Arial" panose="020B0604020202020204" pitchFamily="34" charset="0"/>
              </a:defRPr>
            </a:lvl1pPr>
          </a:lstStyle>
          <a:p>
            <a:fld id="{49DD4D23-C98A-435E-AE88-9061F8349B02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00334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Source Sans Pro" pitchFamily="34" charset="0"/>
        <a:ea typeface="+mn-ea"/>
        <a:cs typeface="Arial" panose="020B0604020202020204" pitchFamily="34" charset="0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Source Sans Pro" pitchFamily="34" charset="0"/>
        <a:ea typeface="+mn-ea"/>
        <a:cs typeface="Arial" panose="020B0604020202020204" pitchFamily="34" charset="0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Source Sans Pro" pitchFamily="34" charset="0"/>
        <a:ea typeface="+mn-ea"/>
        <a:cs typeface="Arial" panose="020B0604020202020204" pitchFamily="34" charset="0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Source Sans Pro" pitchFamily="34" charset="0"/>
        <a:ea typeface="+mn-ea"/>
        <a:cs typeface="Arial" panose="020B0604020202020204" pitchFamily="34" charset="0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Source Sans Pro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Ds guidelines 1er </a:t>
            </a:r>
            <a:r>
              <a:rPr lang="en-GB" dirty="0" err="1" smtClean="0"/>
              <a:t>choix</a:t>
            </a:r>
            <a:r>
              <a:rPr lang="en-GB" dirty="0" smtClean="0"/>
              <a:t> repose </a:t>
            </a:r>
            <a:r>
              <a:rPr lang="en-GB" dirty="0" err="1" smtClean="0"/>
              <a:t>sur</a:t>
            </a:r>
            <a:r>
              <a:rPr lang="en-GB" dirty="0" smtClean="0"/>
              <a:t> </a:t>
            </a:r>
            <a:r>
              <a:rPr lang="en-GB" dirty="0" err="1" smtClean="0"/>
              <a:t>preuves</a:t>
            </a:r>
            <a:r>
              <a:rPr lang="en-GB" dirty="0" smtClean="0"/>
              <a:t> </a:t>
            </a:r>
            <a:r>
              <a:rPr lang="en-GB" dirty="0" err="1" smtClean="0"/>
              <a:t>ind</a:t>
            </a:r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D4D23-C98A-435E-AE88-9061F8349B02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5135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D4D23-C98A-435E-AE88-9061F8349B02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554119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D4D23-C98A-435E-AE88-9061F8349B02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1284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D4D23-C98A-435E-AE88-9061F8349B02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1284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9738" y="2123225"/>
            <a:ext cx="4464000" cy="1080775"/>
          </a:xfrm>
        </p:spPr>
        <p:txBody>
          <a:bodyPr/>
          <a:lstStyle>
            <a:lvl1pPr algn="l">
              <a:lnSpc>
                <a:spcPts val="3800"/>
              </a:lnSpc>
              <a:defRPr/>
            </a:lvl1pPr>
          </a:lstStyle>
          <a:p>
            <a:r>
              <a:rPr lang="fr-FR" smtClean="0"/>
              <a:t>Modifiez le style du titre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9738" y="3439800"/>
            <a:ext cx="4464000" cy="822600"/>
          </a:xfrm>
        </p:spPr>
        <p:txBody>
          <a:bodyPr/>
          <a:lstStyle>
            <a:lvl1pPr marL="0" indent="0" algn="l">
              <a:lnSpc>
                <a:spcPts val="1900"/>
              </a:lnSpc>
              <a:spcBef>
                <a:spcPts val="0"/>
              </a:spcBef>
              <a:buNone/>
              <a:defRPr sz="1800" b="1">
                <a:solidFill>
                  <a:schemeClr val="tx2"/>
                </a:solidFill>
                <a:latin typeface="+mj-lt"/>
              </a:defRPr>
            </a:lvl1pPr>
            <a:lvl2pPr marL="3175" indent="0" algn="l">
              <a:lnSpc>
                <a:spcPts val="1900"/>
              </a:lnSpc>
              <a:spcBef>
                <a:spcPts val="0"/>
              </a:spcBef>
              <a:buNone/>
              <a:defRPr sz="1800">
                <a:solidFill>
                  <a:schemeClr val="tx2"/>
                </a:solidFill>
                <a:latin typeface="+mj-lt"/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GB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439738" y="5695200"/>
            <a:ext cx="2147639" cy="92333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ts val="2000"/>
              </a:lnSpc>
            </a:pPr>
            <a:r>
              <a:rPr lang="en-GB" spc="-30" baseline="0" dirty="0" smtClean="0">
                <a:solidFill>
                  <a:schemeClr val="tx2"/>
                </a:solidFill>
                <a:latin typeface="+mn-lt"/>
              </a:rPr>
              <a:t>Trusted evidence.</a:t>
            </a:r>
          </a:p>
          <a:p>
            <a:pPr>
              <a:lnSpc>
                <a:spcPts val="2000"/>
              </a:lnSpc>
            </a:pPr>
            <a:r>
              <a:rPr lang="en-GB" spc="-30" baseline="0" dirty="0" smtClean="0">
                <a:solidFill>
                  <a:schemeClr val="tx2"/>
                </a:solidFill>
                <a:latin typeface="+mn-lt"/>
              </a:rPr>
              <a:t>Informed decisions.</a:t>
            </a:r>
          </a:p>
          <a:p>
            <a:pPr>
              <a:lnSpc>
                <a:spcPts val="2000"/>
              </a:lnSpc>
            </a:pPr>
            <a:r>
              <a:rPr lang="en-GB" spc="-30" baseline="0" dirty="0" smtClean="0">
                <a:solidFill>
                  <a:schemeClr val="bg2"/>
                </a:solidFill>
                <a:latin typeface="+mn-lt"/>
              </a:rPr>
              <a:t>Better health.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9405" y="0"/>
            <a:ext cx="3824595" cy="685800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 rot="18932974">
            <a:off x="6433717" y="5836596"/>
            <a:ext cx="494944" cy="494944"/>
          </a:xfrm>
          <a:prstGeom prst="rect">
            <a:avLst/>
          </a:prstGeom>
          <a:solidFill>
            <a:schemeClr val="bg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Cochrane_Norway_RGB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247" y="461188"/>
            <a:ext cx="1871999" cy="637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2796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GB" dirty="0"/>
          </a:p>
        </p:txBody>
      </p:sp>
      <p:sp>
        <p:nvSpPr>
          <p:cNvPr id="4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439738" y="2232000"/>
            <a:ext cx="6156000" cy="3816000"/>
          </a:xfrm>
          <a:solidFill>
            <a:schemeClr val="accent5"/>
          </a:solidFill>
        </p:spPr>
        <p:txBody>
          <a:bodyPr lIns="216000" tIns="108000"/>
          <a:lstStyle>
            <a:lvl1pPr marL="0" indent="0"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 dirty="0" smtClean="0"/>
              <a:t>Insert image here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39738" y="6162675"/>
            <a:ext cx="6176962" cy="374650"/>
          </a:xfrm>
        </p:spPr>
        <p:txBody>
          <a:bodyPr/>
          <a:lstStyle>
            <a:lvl1pPr>
              <a:spcBef>
                <a:spcPts val="0"/>
              </a:spcBef>
              <a:defRPr sz="1400"/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005458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abl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9738" y="1202400"/>
            <a:ext cx="6120000" cy="460800"/>
          </a:xfrm>
        </p:spPr>
        <p:txBody>
          <a:bodyPr anchor="t" anchorCtr="0"/>
          <a:lstStyle>
            <a:lvl1pPr>
              <a:defRPr sz="2000"/>
            </a:lvl1pPr>
          </a:lstStyle>
          <a:p>
            <a:r>
              <a:rPr lang="fr-FR" smtClean="0"/>
              <a:t>Modifiez le style du titre</a:t>
            </a:r>
            <a:endParaRPr lang="en-GB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39738" y="6162675"/>
            <a:ext cx="6176962" cy="374650"/>
          </a:xfrm>
        </p:spPr>
        <p:txBody>
          <a:bodyPr/>
          <a:lstStyle>
            <a:lvl1pPr>
              <a:spcBef>
                <a:spcPts val="0"/>
              </a:spcBef>
              <a:defRPr sz="1400"/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pic>
        <p:nvPicPr>
          <p:cNvPr id="11" name="Picture 10" descr="Cochrane_Norway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247" y="461188"/>
            <a:ext cx="1871999" cy="637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2004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77435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  <a:solidFill>
            <a:schemeClr val="accent5"/>
          </a:solidFill>
        </p:spPr>
        <p:txBody>
          <a:bodyPr lIns="432000" tIns="324000"/>
          <a:lstStyle>
            <a:lvl1pPr marL="0" indent="0"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 dirty="0" smtClean="0"/>
              <a:t>Insert image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719856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vider Slide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9738" y="2296025"/>
            <a:ext cx="4464000" cy="562375"/>
          </a:xfrm>
        </p:spPr>
        <p:txBody>
          <a:bodyPr anchor="t" anchorCtr="0"/>
          <a:lstStyle>
            <a:lvl1pPr algn="l">
              <a:lnSpc>
                <a:spcPts val="3800"/>
              </a:lnSpc>
              <a:defRPr/>
            </a:lvl1pPr>
          </a:lstStyle>
          <a:p>
            <a:r>
              <a:rPr lang="fr-FR" smtClean="0"/>
              <a:t>Modifiez le style du titre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9738" y="2849400"/>
            <a:ext cx="4192587" cy="2082600"/>
          </a:xfrm>
        </p:spPr>
        <p:txBody>
          <a:bodyPr/>
          <a:lstStyle>
            <a:lvl1pPr marL="0" indent="0" algn="l">
              <a:lnSpc>
                <a:spcPts val="19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3175" indent="0" algn="l">
              <a:lnSpc>
                <a:spcPts val="1900"/>
              </a:lnSpc>
              <a:spcBef>
                <a:spcPts val="0"/>
              </a:spcBef>
              <a:buNone/>
              <a:defRPr sz="1800">
                <a:solidFill>
                  <a:schemeClr val="tx2"/>
                </a:solidFill>
                <a:latin typeface="+mj-lt"/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 smtClean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9405" y="0"/>
            <a:ext cx="3824595" cy="685800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 rot="18932974">
            <a:off x="6433717" y="5836596"/>
            <a:ext cx="494944" cy="494944"/>
          </a:xfrm>
          <a:prstGeom prst="rect">
            <a:avLst/>
          </a:prstGeom>
          <a:solidFill>
            <a:schemeClr val="bg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Cochrane_Norway_RGB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247" y="461188"/>
            <a:ext cx="1871999" cy="637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4652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vider Slid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9738" y="2296025"/>
            <a:ext cx="4464000" cy="562375"/>
          </a:xfrm>
        </p:spPr>
        <p:txBody>
          <a:bodyPr anchor="t" anchorCtr="0"/>
          <a:lstStyle>
            <a:lvl1pPr algn="l">
              <a:lnSpc>
                <a:spcPts val="3800"/>
              </a:lnSpc>
              <a:defRPr/>
            </a:lvl1pPr>
          </a:lstStyle>
          <a:p>
            <a:r>
              <a:rPr lang="fr-FR" smtClean="0"/>
              <a:t>Modifiez le style du titre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9738" y="2849400"/>
            <a:ext cx="4192587" cy="2197800"/>
          </a:xfrm>
        </p:spPr>
        <p:txBody>
          <a:bodyPr/>
          <a:lstStyle>
            <a:lvl1pPr marL="0" indent="0" algn="l">
              <a:lnSpc>
                <a:spcPts val="19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3175" indent="0" algn="l">
              <a:lnSpc>
                <a:spcPts val="1900"/>
              </a:lnSpc>
              <a:spcBef>
                <a:spcPts val="0"/>
              </a:spcBef>
              <a:buNone/>
              <a:defRPr sz="1800">
                <a:solidFill>
                  <a:schemeClr val="tx2"/>
                </a:solidFill>
                <a:latin typeface="+mj-lt"/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smtClean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0138" y="-388"/>
            <a:ext cx="3043925" cy="685800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 rot="18932974">
            <a:off x="6433717" y="5836596"/>
            <a:ext cx="494944" cy="494944"/>
          </a:xfrm>
          <a:prstGeom prst="rect">
            <a:avLst/>
          </a:prstGeom>
          <a:solidFill>
            <a:schemeClr val="bg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Cochrane_Norway_RGB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247" y="461188"/>
            <a:ext cx="1871999" cy="637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971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34407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9738" y="2123225"/>
            <a:ext cx="4464000" cy="1080775"/>
          </a:xfrm>
        </p:spPr>
        <p:txBody>
          <a:bodyPr/>
          <a:lstStyle>
            <a:lvl1pPr algn="l">
              <a:lnSpc>
                <a:spcPts val="3800"/>
              </a:lnSpc>
              <a:defRPr/>
            </a:lvl1pPr>
          </a:lstStyle>
          <a:p>
            <a:r>
              <a:rPr lang="fr-FR" smtClean="0"/>
              <a:t>Modifiez le style du titre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9738" y="3439800"/>
            <a:ext cx="4464000" cy="822600"/>
          </a:xfrm>
        </p:spPr>
        <p:txBody>
          <a:bodyPr/>
          <a:lstStyle>
            <a:lvl1pPr marL="0" indent="0" algn="l">
              <a:lnSpc>
                <a:spcPts val="1900"/>
              </a:lnSpc>
              <a:spcBef>
                <a:spcPts val="0"/>
              </a:spcBef>
              <a:buNone/>
              <a:defRPr sz="1800" b="1">
                <a:solidFill>
                  <a:schemeClr val="tx2"/>
                </a:solidFill>
                <a:latin typeface="+mj-lt"/>
              </a:defRPr>
            </a:lvl1pPr>
            <a:lvl2pPr marL="3175" indent="0" algn="l">
              <a:lnSpc>
                <a:spcPts val="1900"/>
              </a:lnSpc>
              <a:spcBef>
                <a:spcPts val="0"/>
              </a:spcBef>
              <a:buNone/>
              <a:defRPr sz="1800">
                <a:solidFill>
                  <a:schemeClr val="tx2"/>
                </a:solidFill>
                <a:latin typeface="+mj-lt"/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GB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439738" y="5695200"/>
            <a:ext cx="2147639" cy="92333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ts val="2000"/>
              </a:lnSpc>
            </a:pPr>
            <a:r>
              <a:rPr lang="en-GB" spc="-30" baseline="0" dirty="0" smtClean="0">
                <a:solidFill>
                  <a:schemeClr val="tx2"/>
                </a:solidFill>
                <a:latin typeface="+mn-lt"/>
              </a:rPr>
              <a:t>Trusted evidence.</a:t>
            </a:r>
          </a:p>
          <a:p>
            <a:pPr>
              <a:lnSpc>
                <a:spcPts val="2000"/>
              </a:lnSpc>
            </a:pPr>
            <a:r>
              <a:rPr lang="en-GB" spc="-30" baseline="0" dirty="0" smtClean="0">
                <a:solidFill>
                  <a:schemeClr val="tx2"/>
                </a:solidFill>
                <a:latin typeface="+mn-lt"/>
              </a:rPr>
              <a:t>Informed decisions.</a:t>
            </a:r>
          </a:p>
          <a:p>
            <a:pPr>
              <a:lnSpc>
                <a:spcPts val="2000"/>
              </a:lnSpc>
            </a:pPr>
            <a:r>
              <a:rPr lang="en-GB" spc="-30" baseline="0" dirty="0" smtClean="0">
                <a:solidFill>
                  <a:schemeClr val="bg2"/>
                </a:solidFill>
                <a:latin typeface="+mn-lt"/>
              </a:rPr>
              <a:t>Better health.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0138" y="-388"/>
            <a:ext cx="3043925" cy="685800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 rot="18932974">
            <a:off x="6433717" y="5836596"/>
            <a:ext cx="494944" cy="494944"/>
          </a:xfrm>
          <a:prstGeom prst="rect">
            <a:avLst/>
          </a:prstGeom>
          <a:solidFill>
            <a:schemeClr val="bg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Cochrane_Norway_RGB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247" y="461188"/>
            <a:ext cx="1871999" cy="637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2368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 userDrawn="1"/>
        </p:nvSpPr>
        <p:spPr>
          <a:xfrm>
            <a:off x="439738" y="5695200"/>
            <a:ext cx="2147639" cy="92333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ts val="2000"/>
              </a:lnSpc>
            </a:pPr>
            <a:r>
              <a:rPr lang="en-GB" spc="-30" baseline="0" dirty="0" smtClean="0">
                <a:solidFill>
                  <a:schemeClr val="tx2"/>
                </a:solidFill>
                <a:latin typeface="+mn-lt"/>
              </a:rPr>
              <a:t>Trusted evidence.</a:t>
            </a:r>
          </a:p>
          <a:p>
            <a:pPr>
              <a:lnSpc>
                <a:spcPts val="2000"/>
              </a:lnSpc>
            </a:pPr>
            <a:r>
              <a:rPr lang="en-GB" spc="-30" baseline="0" dirty="0" smtClean="0">
                <a:solidFill>
                  <a:schemeClr val="tx2"/>
                </a:solidFill>
                <a:latin typeface="+mn-lt"/>
              </a:rPr>
              <a:t>Informed decisions.</a:t>
            </a:r>
          </a:p>
          <a:p>
            <a:pPr>
              <a:lnSpc>
                <a:spcPts val="2000"/>
              </a:lnSpc>
            </a:pPr>
            <a:r>
              <a:rPr lang="en-GB" spc="-30" baseline="0" dirty="0" smtClean="0">
                <a:solidFill>
                  <a:schemeClr val="bg2"/>
                </a:solidFill>
                <a:latin typeface="+mn-lt"/>
              </a:rPr>
              <a:t>Better health.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3924000" y="0"/>
            <a:ext cx="5220000" cy="6858000"/>
          </a:xfrm>
          <a:prstGeom prst="rect">
            <a:avLst/>
          </a:prstGeom>
          <a:solidFill>
            <a:schemeClr val="tx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08000" y="1964825"/>
            <a:ext cx="4356000" cy="1080775"/>
          </a:xfrm>
        </p:spPr>
        <p:txBody>
          <a:bodyPr/>
          <a:lstStyle>
            <a:lvl1pPr algn="l">
              <a:lnSpc>
                <a:spcPts val="3800"/>
              </a:lnSpc>
              <a:defRPr/>
            </a:lvl1pPr>
          </a:lstStyle>
          <a:p>
            <a:r>
              <a:rPr lang="fr-FR" smtClean="0"/>
              <a:t>Modifiez le style du titre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08000" y="3835800"/>
            <a:ext cx="4046400" cy="822600"/>
          </a:xfrm>
        </p:spPr>
        <p:txBody>
          <a:bodyPr/>
          <a:lstStyle>
            <a:lvl1pPr marL="0" indent="0" algn="l">
              <a:lnSpc>
                <a:spcPts val="1900"/>
              </a:lnSpc>
              <a:spcBef>
                <a:spcPts val="0"/>
              </a:spcBef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3175" indent="0" algn="l">
              <a:lnSpc>
                <a:spcPts val="19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  <a:latin typeface="+mj-lt"/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08" b="16524"/>
          <a:stretch/>
        </p:blipFill>
        <p:spPr>
          <a:xfrm>
            <a:off x="2073686" y="0"/>
            <a:ext cx="2777113" cy="6858000"/>
          </a:xfrm>
          <a:prstGeom prst="rect">
            <a:avLst/>
          </a:prstGeom>
        </p:spPr>
      </p:pic>
      <p:pic>
        <p:nvPicPr>
          <p:cNvPr id="14" name="Picture 13" descr="Cochrane_Norway_RGB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247" y="461188"/>
            <a:ext cx="1871999" cy="637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355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v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9738" y="3563225"/>
            <a:ext cx="4464000" cy="1080775"/>
          </a:xfrm>
        </p:spPr>
        <p:txBody>
          <a:bodyPr/>
          <a:lstStyle>
            <a:lvl1pPr algn="l">
              <a:lnSpc>
                <a:spcPts val="3800"/>
              </a:lnSpc>
              <a:defRPr/>
            </a:lvl1pPr>
          </a:lstStyle>
          <a:p>
            <a:r>
              <a:rPr lang="fr-FR" smtClean="0"/>
              <a:t>Modifiez le style du titre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9738" y="4728600"/>
            <a:ext cx="4464000" cy="822600"/>
          </a:xfrm>
        </p:spPr>
        <p:txBody>
          <a:bodyPr/>
          <a:lstStyle>
            <a:lvl1pPr marL="0" indent="0" algn="l">
              <a:lnSpc>
                <a:spcPts val="1900"/>
              </a:lnSpc>
              <a:spcBef>
                <a:spcPts val="0"/>
              </a:spcBef>
              <a:buNone/>
              <a:defRPr sz="1800" b="1">
                <a:solidFill>
                  <a:schemeClr val="tx2"/>
                </a:solidFill>
                <a:latin typeface="+mj-lt"/>
              </a:defRPr>
            </a:lvl1pPr>
            <a:lvl2pPr marL="3175" indent="0" algn="l">
              <a:lnSpc>
                <a:spcPts val="1900"/>
              </a:lnSpc>
              <a:spcBef>
                <a:spcPts val="0"/>
              </a:spcBef>
              <a:buNone/>
              <a:defRPr sz="1800">
                <a:solidFill>
                  <a:schemeClr val="tx2"/>
                </a:solidFill>
                <a:latin typeface="+mj-lt"/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GB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439738" y="5695200"/>
            <a:ext cx="2147639" cy="92333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ts val="2000"/>
              </a:lnSpc>
            </a:pPr>
            <a:r>
              <a:rPr lang="en-GB" spc="-30" baseline="0" dirty="0" smtClean="0">
                <a:solidFill>
                  <a:schemeClr val="tx2"/>
                </a:solidFill>
                <a:latin typeface="+mn-lt"/>
              </a:rPr>
              <a:t>Trusted evidence.</a:t>
            </a:r>
          </a:p>
          <a:p>
            <a:pPr>
              <a:lnSpc>
                <a:spcPts val="2000"/>
              </a:lnSpc>
            </a:pPr>
            <a:r>
              <a:rPr lang="en-GB" spc="-30" baseline="0" dirty="0" smtClean="0">
                <a:solidFill>
                  <a:schemeClr val="tx2"/>
                </a:solidFill>
                <a:latin typeface="+mn-lt"/>
              </a:rPr>
              <a:t>Informed decisions.</a:t>
            </a:r>
          </a:p>
          <a:p>
            <a:pPr>
              <a:lnSpc>
                <a:spcPts val="2000"/>
              </a:lnSpc>
            </a:pPr>
            <a:r>
              <a:rPr lang="en-GB" spc="-30" baseline="0" dirty="0" smtClean="0">
                <a:solidFill>
                  <a:schemeClr val="bg2"/>
                </a:solidFill>
                <a:latin typeface="+mn-lt"/>
              </a:rPr>
              <a:t>Better health.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6585" y="0"/>
            <a:ext cx="4282440" cy="685800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 rot="18931217">
            <a:off x="6263551" y="5488794"/>
            <a:ext cx="838473" cy="838473"/>
          </a:xfrm>
          <a:prstGeom prst="rect">
            <a:avLst/>
          </a:prstGeom>
          <a:solidFill>
            <a:schemeClr val="bg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Cochrane_Norway_RGB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247" y="461188"/>
            <a:ext cx="1871999" cy="637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7166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2502000"/>
            <a:ext cx="9144000" cy="4356000"/>
          </a:xfrm>
          <a:solidFill>
            <a:schemeClr val="accent5"/>
          </a:solidFill>
        </p:spPr>
        <p:txBody>
          <a:bodyPr lIns="432000" tIns="108000"/>
          <a:lstStyle>
            <a:lvl1pPr marL="0" indent="0"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 dirty="0" smtClean="0"/>
              <a:t>Insert image here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9738" y="1295225"/>
            <a:ext cx="4464000" cy="1080775"/>
          </a:xfrm>
        </p:spPr>
        <p:txBody>
          <a:bodyPr/>
          <a:lstStyle>
            <a:lvl1pPr algn="l">
              <a:lnSpc>
                <a:spcPts val="3800"/>
              </a:lnSpc>
              <a:defRPr/>
            </a:lvl1pPr>
          </a:lstStyle>
          <a:p>
            <a:r>
              <a:rPr lang="fr-FR" smtClean="0"/>
              <a:t>Modifiez le style du titre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28800" y="1409400"/>
            <a:ext cx="3326400" cy="822600"/>
          </a:xfrm>
        </p:spPr>
        <p:txBody>
          <a:bodyPr/>
          <a:lstStyle>
            <a:lvl1pPr marL="0" indent="0" algn="l">
              <a:lnSpc>
                <a:spcPts val="1900"/>
              </a:lnSpc>
              <a:spcBef>
                <a:spcPts val="0"/>
              </a:spcBef>
              <a:buNone/>
              <a:defRPr sz="1800" b="1">
                <a:solidFill>
                  <a:schemeClr val="tx2"/>
                </a:solidFill>
                <a:latin typeface="+mj-lt"/>
              </a:defRPr>
            </a:lvl1pPr>
            <a:lvl2pPr marL="3175" indent="0" algn="l">
              <a:lnSpc>
                <a:spcPts val="1900"/>
              </a:lnSpc>
              <a:spcBef>
                <a:spcPts val="0"/>
              </a:spcBef>
              <a:buNone/>
              <a:defRPr sz="1800">
                <a:solidFill>
                  <a:schemeClr val="tx2"/>
                </a:solidFill>
                <a:latin typeface="+mj-lt"/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GB" dirty="0"/>
          </a:p>
        </p:txBody>
      </p:sp>
      <p:pic>
        <p:nvPicPr>
          <p:cNvPr id="12" name="Picture 11" descr="Cochrane_Norway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247" y="461188"/>
            <a:ext cx="1871999" cy="637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04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Sma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9738" y="2699225"/>
            <a:ext cx="4117862" cy="1080775"/>
          </a:xfrm>
        </p:spPr>
        <p:txBody>
          <a:bodyPr/>
          <a:lstStyle>
            <a:lvl1pPr algn="l">
              <a:lnSpc>
                <a:spcPts val="3800"/>
              </a:lnSpc>
              <a:defRPr/>
            </a:lvl1pPr>
          </a:lstStyle>
          <a:p>
            <a:r>
              <a:rPr lang="fr-FR" smtClean="0"/>
              <a:t>Modifiez le style du titre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9738" y="3958200"/>
            <a:ext cx="4117862" cy="822600"/>
          </a:xfrm>
        </p:spPr>
        <p:txBody>
          <a:bodyPr/>
          <a:lstStyle>
            <a:lvl1pPr marL="0" indent="0" algn="l">
              <a:lnSpc>
                <a:spcPts val="1900"/>
              </a:lnSpc>
              <a:spcBef>
                <a:spcPts val="0"/>
              </a:spcBef>
              <a:buNone/>
              <a:defRPr sz="1800" b="1">
                <a:solidFill>
                  <a:schemeClr val="tx2"/>
                </a:solidFill>
                <a:latin typeface="+mj-lt"/>
              </a:defRPr>
            </a:lvl1pPr>
            <a:lvl2pPr marL="3175" indent="0" algn="l">
              <a:lnSpc>
                <a:spcPts val="1900"/>
              </a:lnSpc>
              <a:spcBef>
                <a:spcPts val="0"/>
              </a:spcBef>
              <a:buNone/>
              <a:defRPr sz="1800">
                <a:solidFill>
                  <a:schemeClr val="tx2"/>
                </a:solidFill>
                <a:latin typeface="+mj-lt"/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GB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439738" y="5695200"/>
            <a:ext cx="2147639" cy="92333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ts val="2000"/>
              </a:lnSpc>
            </a:pPr>
            <a:r>
              <a:rPr lang="en-GB" spc="-30" baseline="0" dirty="0" smtClean="0">
                <a:solidFill>
                  <a:schemeClr val="tx2"/>
                </a:solidFill>
                <a:latin typeface="+mn-lt"/>
              </a:rPr>
              <a:t>Trusted evidence.</a:t>
            </a:r>
          </a:p>
          <a:p>
            <a:pPr>
              <a:lnSpc>
                <a:spcPts val="2000"/>
              </a:lnSpc>
            </a:pPr>
            <a:r>
              <a:rPr lang="en-GB" spc="-30" baseline="0" dirty="0" smtClean="0">
                <a:solidFill>
                  <a:schemeClr val="tx2"/>
                </a:solidFill>
                <a:latin typeface="+mn-lt"/>
              </a:rPr>
              <a:t>Informed decisions.</a:t>
            </a:r>
          </a:p>
          <a:p>
            <a:pPr>
              <a:lnSpc>
                <a:spcPts val="2000"/>
              </a:lnSpc>
            </a:pPr>
            <a:r>
              <a:rPr lang="en-GB" spc="-30" baseline="0" dirty="0" smtClean="0">
                <a:solidFill>
                  <a:schemeClr val="bg2"/>
                </a:solidFill>
                <a:latin typeface="+mn-lt"/>
              </a:rPr>
              <a:t>Better health.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63"/>
          <a:stretch/>
        </p:blipFill>
        <p:spPr>
          <a:xfrm>
            <a:off x="5534025" y="0"/>
            <a:ext cx="3120980" cy="6858000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4644000" y="1324800"/>
            <a:ext cx="4500000" cy="3384000"/>
          </a:xfrm>
          <a:solidFill>
            <a:schemeClr val="accent5"/>
          </a:solidFill>
        </p:spPr>
        <p:txBody>
          <a:bodyPr lIns="432000" tIns="108000"/>
          <a:lstStyle>
            <a:lvl1pPr marL="0" indent="0"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 dirty="0" smtClean="0"/>
              <a:t>Insert image here</a:t>
            </a:r>
            <a:endParaRPr lang="en-GB" dirty="0"/>
          </a:p>
        </p:txBody>
      </p:sp>
      <p:pic>
        <p:nvPicPr>
          <p:cNvPr id="15" name="Picture 14" descr="Cochrane_Norway_RGB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247" y="461188"/>
            <a:ext cx="1871999" cy="637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529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Large Imag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2502000"/>
            <a:ext cx="9144000" cy="4356000"/>
          </a:xfrm>
          <a:solidFill>
            <a:schemeClr val="accent5"/>
          </a:solidFill>
        </p:spPr>
        <p:txBody>
          <a:bodyPr lIns="432000" tIns="108000"/>
          <a:lstStyle>
            <a:lvl1pPr marL="0" indent="0"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 dirty="0" smtClean="0"/>
              <a:t>Insert image here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9738" y="3419225"/>
            <a:ext cx="4464000" cy="1080775"/>
          </a:xfrm>
        </p:spPr>
        <p:txBody>
          <a:bodyPr/>
          <a:lstStyle>
            <a:lvl1pPr algn="l">
              <a:lnSpc>
                <a:spcPts val="3800"/>
              </a:lnSpc>
              <a:defRPr/>
            </a:lvl1pPr>
          </a:lstStyle>
          <a:p>
            <a:r>
              <a:rPr lang="fr-FR" smtClean="0"/>
              <a:t>Modifiez le style du titre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9738" y="4627800"/>
            <a:ext cx="3326400" cy="822600"/>
          </a:xfrm>
        </p:spPr>
        <p:txBody>
          <a:bodyPr/>
          <a:lstStyle>
            <a:lvl1pPr marL="0" indent="0" algn="l">
              <a:lnSpc>
                <a:spcPts val="1900"/>
              </a:lnSpc>
              <a:spcBef>
                <a:spcPts val="0"/>
              </a:spcBef>
              <a:buNone/>
              <a:defRPr sz="1800" b="1">
                <a:solidFill>
                  <a:schemeClr val="tx2"/>
                </a:solidFill>
                <a:latin typeface="+mj-lt"/>
              </a:defRPr>
            </a:lvl1pPr>
            <a:lvl2pPr marL="3175" indent="0" algn="l">
              <a:lnSpc>
                <a:spcPts val="1900"/>
              </a:lnSpc>
              <a:spcBef>
                <a:spcPts val="0"/>
              </a:spcBef>
              <a:buNone/>
              <a:defRPr sz="1800">
                <a:solidFill>
                  <a:schemeClr val="tx2"/>
                </a:solidFill>
                <a:latin typeface="+mj-lt"/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GB" dirty="0"/>
          </a:p>
        </p:txBody>
      </p:sp>
      <p:pic>
        <p:nvPicPr>
          <p:cNvPr id="12" name="Picture 11" descr="Cochrane_Norway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247" y="461188"/>
            <a:ext cx="1871999" cy="637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3035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1083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05114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9738" y="1317600"/>
            <a:ext cx="6120000" cy="63283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fr-FR" smtClean="0"/>
              <a:t>Modifiez le style du titre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9738" y="2275200"/>
            <a:ext cx="6120000" cy="3909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3656" y="0"/>
            <a:ext cx="1990344" cy="6858000"/>
          </a:xfrm>
          <a:prstGeom prst="rect">
            <a:avLst/>
          </a:prstGeom>
        </p:spPr>
      </p:pic>
      <p:pic>
        <p:nvPicPr>
          <p:cNvPr id="10" name="Picture 9" descr="Cochrane_Norway_RGB.png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247" y="461188"/>
            <a:ext cx="1871999" cy="637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066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50" r:id="rId8"/>
    <p:sldLayoutId id="2147483656" r:id="rId9"/>
    <p:sldLayoutId id="2147483664" r:id="rId10"/>
    <p:sldLayoutId id="2147483657" r:id="rId11"/>
    <p:sldLayoutId id="2147483654" r:id="rId12"/>
    <p:sldLayoutId id="2147483665" r:id="rId13"/>
    <p:sldLayoutId id="2147483666" r:id="rId14"/>
    <p:sldLayoutId id="2147483667" r:id="rId15"/>
    <p:sldLayoutId id="2147483655" r:id="rId16"/>
  </p:sldLayoutIdLst>
  <p:txStyles>
    <p:titleStyle>
      <a:lvl1pPr algn="l" defTabSz="914400" rtl="0" eaLnBrk="1" latinLnBrk="0" hangingPunct="1">
        <a:spcBef>
          <a:spcPct val="0"/>
        </a:spcBef>
        <a:buNone/>
        <a:defRPr sz="3600" b="1" kern="1200" spc="-40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1134"/>
        </a:spcBef>
        <a:spcAft>
          <a:spcPts val="0"/>
        </a:spcAft>
        <a:buClr>
          <a:schemeClr val="bg2"/>
        </a:buClr>
        <a:buFont typeface="Arial" pitchFamily="34" charset="0"/>
        <a:buNone/>
        <a:defRPr sz="2000" kern="1200" spc="-20" baseline="0">
          <a:solidFill>
            <a:schemeClr val="tx2"/>
          </a:solidFill>
          <a:latin typeface="+mj-lt"/>
          <a:ea typeface="+mn-ea"/>
          <a:cs typeface="+mn-cs"/>
        </a:defRPr>
      </a:lvl1pPr>
      <a:lvl2pPr marL="179388" indent="-179388" algn="l" defTabSz="914400" rtl="0" eaLnBrk="1" latinLnBrk="0" hangingPunct="1">
        <a:spcBef>
          <a:spcPts val="1134"/>
        </a:spcBef>
        <a:spcAft>
          <a:spcPts val="0"/>
        </a:spcAft>
        <a:buClr>
          <a:schemeClr val="bg2"/>
        </a:buClr>
        <a:buFont typeface="Arial" pitchFamily="34" charset="0"/>
        <a:buChar char="•"/>
        <a:defRPr sz="2000" kern="1200" spc="-20" baseline="0">
          <a:solidFill>
            <a:schemeClr val="tx2"/>
          </a:solidFill>
          <a:latin typeface="+mj-lt"/>
          <a:ea typeface="+mn-ea"/>
          <a:cs typeface="+mn-cs"/>
        </a:defRPr>
      </a:lvl2pPr>
      <a:lvl3pPr marL="388938" indent="-158750" algn="l" defTabSz="914400" rtl="0" eaLnBrk="1" latinLnBrk="0" hangingPunct="1">
        <a:spcBef>
          <a:spcPts val="567"/>
        </a:spcBef>
        <a:buClr>
          <a:schemeClr val="bg2"/>
        </a:buClr>
        <a:buFont typeface="Source Sans Pro" pitchFamily="34" charset="0"/>
        <a:buChar char="–"/>
        <a:defRPr sz="1800" kern="1200" spc="-20" baseline="0">
          <a:solidFill>
            <a:schemeClr val="tx2"/>
          </a:solidFill>
          <a:latin typeface="+mj-lt"/>
          <a:ea typeface="+mn-ea"/>
          <a:cs typeface="+mn-cs"/>
        </a:defRPr>
      </a:lvl3pPr>
      <a:lvl4pPr marL="612775" indent="-195263" algn="l" defTabSz="914400" rtl="0" eaLnBrk="1" latinLnBrk="0" hangingPunct="1">
        <a:spcBef>
          <a:spcPts val="567"/>
        </a:spcBef>
        <a:buClr>
          <a:schemeClr val="bg2"/>
        </a:buClr>
        <a:buFont typeface="Arial" pitchFamily="34" charset="0"/>
        <a:buChar char="•"/>
        <a:defRPr sz="1800" kern="1200" spc="-20" baseline="0">
          <a:solidFill>
            <a:schemeClr val="tx2"/>
          </a:solidFill>
          <a:latin typeface="+mj-lt"/>
          <a:ea typeface="+mn-ea"/>
          <a:cs typeface="+mn-cs"/>
        </a:defRPr>
      </a:lvl4pPr>
      <a:lvl5pPr marL="849313" indent="-187325" algn="l" defTabSz="914400" rtl="0" eaLnBrk="1" latinLnBrk="0" hangingPunct="1">
        <a:spcBef>
          <a:spcPts val="567"/>
        </a:spcBef>
        <a:buClr>
          <a:schemeClr val="bg2"/>
        </a:buClr>
        <a:buFont typeface="Source Sans Pro" pitchFamily="34" charset="0"/>
        <a:buChar char="–"/>
        <a:defRPr sz="1800" kern="1200" spc="-20" baseline="0">
          <a:solidFill>
            <a:schemeClr val="tx2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9966" y="250684"/>
            <a:ext cx="2637363" cy="856798"/>
          </a:xfrm>
          <a:prstGeom prst="rect">
            <a:avLst/>
          </a:prstGeom>
        </p:spPr>
      </p:pic>
      <p:sp>
        <p:nvSpPr>
          <p:cNvPr id="3" name="Titre 2"/>
          <p:cNvSpPr>
            <a:spLocks noGrp="1"/>
          </p:cNvSpPr>
          <p:nvPr>
            <p:ph type="ctrTitle"/>
          </p:nvPr>
        </p:nvSpPr>
        <p:spPr>
          <a:xfrm>
            <a:off x="391885" y="1567543"/>
            <a:ext cx="5812971" cy="4885508"/>
          </a:xfrm>
        </p:spPr>
        <p:txBody>
          <a:bodyPr/>
          <a:lstStyle/>
          <a:p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err="1" smtClean="0"/>
              <a:t>Paracetamol</a:t>
            </a:r>
            <a:r>
              <a:rPr lang="fr-FR" dirty="0" smtClean="0"/>
              <a:t> for </a:t>
            </a:r>
            <a:r>
              <a:rPr lang="fr-FR" dirty="0" err="1" smtClean="0"/>
              <a:t>Low</a:t>
            </a:r>
            <a:r>
              <a:rPr lang="fr-FR" dirty="0" smtClean="0"/>
              <a:t> Back Pain.</a:t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sz="2800" dirty="0" smtClean="0"/>
              <a:t>				Juin 2016</a:t>
            </a:r>
            <a:br>
              <a:rPr lang="fr-FR" sz="2800" dirty="0" smtClean="0"/>
            </a:br>
            <a:r>
              <a:rPr lang="fr-FR" sz="2800" dirty="0" smtClean="0"/>
              <a:t>		</a:t>
            </a:r>
            <a:r>
              <a:rPr lang="fr-FR" dirty="0" smtClean="0"/>
              <a:t>	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1464555" y="5160378"/>
            <a:ext cx="50918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Dr </a:t>
            </a:r>
            <a:r>
              <a:rPr lang="fr-FR" smtClean="0"/>
              <a:t>Yannick AUFFRET, </a:t>
            </a:r>
            <a:r>
              <a:rPr lang="fr-FR" dirty="0" smtClean="0"/>
              <a:t>for the PEC Cochrane</a:t>
            </a:r>
            <a:endParaRPr lang="fr-FR" dirty="0"/>
          </a:p>
        </p:txBody>
      </p:sp>
      <p:pic>
        <p:nvPicPr>
          <p:cNvPr id="6" name="Picture 5" descr="Résultat de recherche d'images pour &quot;logo SFMU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858" y="7888"/>
            <a:ext cx="1549657" cy="1342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2792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/>
          <a:srcRect r="973"/>
          <a:stretch>
            <a:fillRect/>
          </a:stretch>
        </p:blipFill>
        <p:spPr>
          <a:xfrm>
            <a:off x="304850" y="277734"/>
            <a:ext cx="3326624" cy="1093866"/>
          </a:xfrm>
          <a:prstGeom prst="rect">
            <a:avLst/>
          </a:prstGeom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2629248" y="2562324"/>
            <a:ext cx="3221676" cy="2825221"/>
          </a:xfrm>
        </p:spPr>
        <p:txBody>
          <a:bodyPr/>
          <a:lstStyle/>
          <a:p>
            <a:r>
              <a:rPr lang="fr-FR" sz="4000" b="0" dirty="0" smtClean="0">
                <a:solidFill>
                  <a:schemeClr val="tx2"/>
                </a:solidFill>
              </a:rPr>
              <a:t>P </a:t>
            </a:r>
            <a:r>
              <a:rPr lang="fr-FR" sz="4000" b="0" dirty="0" err="1" smtClean="0">
                <a:solidFill>
                  <a:schemeClr val="tx2"/>
                </a:solidFill>
              </a:rPr>
              <a:t>opulation</a:t>
            </a:r>
            <a:r>
              <a:rPr lang="fr-FR" sz="4000" b="0" dirty="0" smtClean="0">
                <a:solidFill>
                  <a:schemeClr val="tx2"/>
                </a:solidFill>
              </a:rPr>
              <a:t/>
            </a:r>
            <a:br>
              <a:rPr lang="fr-FR" sz="4000" b="0" dirty="0" smtClean="0">
                <a:solidFill>
                  <a:schemeClr val="tx2"/>
                </a:solidFill>
              </a:rPr>
            </a:br>
            <a:r>
              <a:rPr lang="fr-FR" sz="4000" b="0" dirty="0" smtClean="0">
                <a:solidFill>
                  <a:schemeClr val="tx2"/>
                </a:solidFill>
              </a:rPr>
              <a:t>I  </a:t>
            </a:r>
            <a:r>
              <a:rPr lang="fr-FR" sz="4000" b="0" dirty="0" err="1" smtClean="0">
                <a:solidFill>
                  <a:schemeClr val="tx2"/>
                </a:solidFill>
              </a:rPr>
              <a:t>ntervention</a:t>
            </a:r>
            <a:r>
              <a:rPr lang="fr-FR" sz="4000" b="0" dirty="0" smtClean="0">
                <a:solidFill>
                  <a:schemeClr val="tx2"/>
                </a:solidFill>
              </a:rPr>
              <a:t/>
            </a:r>
            <a:br>
              <a:rPr lang="fr-FR" sz="4000" b="0" dirty="0" smtClean="0">
                <a:solidFill>
                  <a:schemeClr val="tx2"/>
                </a:solidFill>
              </a:rPr>
            </a:br>
            <a:r>
              <a:rPr lang="fr-FR" sz="4000" b="0" dirty="0" smtClean="0">
                <a:solidFill>
                  <a:schemeClr val="tx2"/>
                </a:solidFill>
              </a:rPr>
              <a:t>C </a:t>
            </a:r>
            <a:r>
              <a:rPr lang="fr-FR" sz="4000" b="0" dirty="0" err="1" smtClean="0">
                <a:solidFill>
                  <a:schemeClr val="tx2"/>
                </a:solidFill>
              </a:rPr>
              <a:t>omparison</a:t>
            </a:r>
            <a:r>
              <a:rPr lang="fr-FR" sz="4000" b="0" dirty="0" smtClean="0">
                <a:solidFill>
                  <a:schemeClr val="tx2"/>
                </a:solidFill>
              </a:rPr>
              <a:t/>
            </a:r>
            <a:br>
              <a:rPr lang="fr-FR" sz="4000" b="0" dirty="0" smtClean="0">
                <a:solidFill>
                  <a:schemeClr val="tx2"/>
                </a:solidFill>
              </a:rPr>
            </a:br>
            <a:r>
              <a:rPr lang="fr-FR" sz="4000" b="0" dirty="0" smtClean="0">
                <a:solidFill>
                  <a:schemeClr val="tx2"/>
                </a:solidFill>
              </a:rPr>
              <a:t>O </a:t>
            </a:r>
            <a:r>
              <a:rPr lang="fr-FR" sz="4000" b="0" dirty="0" err="1" smtClean="0">
                <a:solidFill>
                  <a:schemeClr val="tx2"/>
                </a:solidFill>
              </a:rPr>
              <a:t>utcome</a:t>
            </a:r>
            <a:r>
              <a:rPr lang="fr-FR" sz="1800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/>
            </a:r>
            <a:br>
              <a:rPr lang="fr-FR" sz="1800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</a:br>
            <a:endParaRPr lang="fr-FR" sz="1800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3954162" y="580768"/>
            <a:ext cx="37935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chemeClr val="bg2"/>
                </a:solidFill>
              </a:rPr>
              <a:t>La question posée : Le PICO</a:t>
            </a:r>
            <a:endParaRPr lang="fr-FR" sz="28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02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3186544" y="387926"/>
            <a:ext cx="3373193" cy="866107"/>
          </a:xfrm>
        </p:spPr>
        <p:txBody>
          <a:bodyPr/>
          <a:lstStyle/>
          <a:p>
            <a:r>
              <a:rPr lang="fr-FR" dirty="0" smtClean="0"/>
              <a:t>PICO:</a:t>
            </a:r>
            <a:endParaRPr lang="fr-FR" dirty="0"/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166255" y="1302327"/>
            <a:ext cx="8049490" cy="5555673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fr-FR" sz="24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b="1" dirty="0" smtClean="0"/>
              <a:t>Population:</a:t>
            </a:r>
            <a:r>
              <a:rPr lang="fr-FR" sz="2200" dirty="0" smtClean="0"/>
              <a:t>	Adultes présentant des lombalgies aigues 			et chroniques (supérieur à 6 semaines)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2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b="1" dirty="0" smtClean="0"/>
              <a:t>Intervention:</a:t>
            </a:r>
            <a:r>
              <a:rPr lang="fr-FR" sz="2200" dirty="0" smtClean="0"/>
              <a:t>	Paracétamol 4g par jour pendant 4 				semaines avec suivi max de 12 semaines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2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b="1" dirty="0" err="1" smtClean="0"/>
              <a:t>Comparison</a:t>
            </a:r>
            <a:r>
              <a:rPr lang="fr-FR" sz="2400" b="1" dirty="0" smtClean="0"/>
              <a:t>:</a:t>
            </a:r>
            <a:r>
              <a:rPr lang="fr-FR" sz="2200" dirty="0" smtClean="0"/>
              <a:t>	Placebo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2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b="1" dirty="0" err="1" smtClean="0"/>
              <a:t>Outcome</a:t>
            </a:r>
            <a:r>
              <a:rPr lang="fr-FR" sz="2400" b="1" dirty="0" smtClean="0"/>
              <a:t>: 	</a:t>
            </a:r>
            <a:r>
              <a:rPr lang="fr-FR" sz="2200" dirty="0" smtClean="0"/>
              <a:t>	D</a:t>
            </a:r>
            <a:r>
              <a:rPr lang="fr-FR" sz="2400" dirty="0" smtClean="0"/>
              <a:t>ouleur /Handicap au quotidien 				Qualité de vie et de sommeil</a:t>
            </a:r>
            <a:r>
              <a:rPr lang="fr-FR" sz="2400" dirty="0"/>
              <a:t/>
            </a:r>
            <a:br>
              <a:rPr lang="fr-FR" sz="2400" dirty="0"/>
            </a:br>
            <a:r>
              <a:rPr lang="fr-FR" sz="2400" dirty="0"/>
              <a:t>			</a:t>
            </a:r>
            <a:r>
              <a:rPr lang="fr-FR" sz="2400" dirty="0" smtClean="0"/>
              <a:t>Adhérence </a:t>
            </a:r>
            <a:r>
              <a:rPr lang="fr-FR" sz="2400" dirty="0"/>
              <a:t>au traitement, guérison</a:t>
            </a:r>
            <a:endParaRPr lang="fr-FR" dirty="0" smtClean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/>
          <a:srcRect r="973"/>
          <a:stretch>
            <a:fillRect/>
          </a:stretch>
        </p:blipFill>
        <p:spPr>
          <a:xfrm>
            <a:off x="1" y="0"/>
            <a:ext cx="2286000" cy="1254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664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64377" y="222070"/>
            <a:ext cx="6779623" cy="1188720"/>
          </a:xfrm>
        </p:spPr>
        <p:txBody>
          <a:bodyPr/>
          <a:lstStyle/>
          <a:p>
            <a:r>
              <a:rPr lang="fr-FR" sz="2800" dirty="0" smtClean="0"/>
              <a:t>Forest plot of </a:t>
            </a:r>
            <a:r>
              <a:rPr lang="fr-FR" sz="2800" dirty="0" err="1" smtClean="0"/>
              <a:t>Comparison</a:t>
            </a:r>
            <a:r>
              <a:rPr lang="fr-FR" sz="2800" dirty="0" smtClean="0"/>
              <a:t>. Acute </a:t>
            </a:r>
            <a:r>
              <a:rPr lang="fr-FR" sz="2800" dirty="0" err="1" smtClean="0"/>
              <a:t>low</a:t>
            </a:r>
            <a:r>
              <a:rPr lang="fr-FR" sz="2800" dirty="0" smtClean="0"/>
              <a:t> back pain. </a:t>
            </a:r>
            <a:r>
              <a:rPr lang="fr-FR" sz="2800" dirty="0" err="1" smtClean="0"/>
              <a:t>Paracetamol</a:t>
            </a:r>
            <a:r>
              <a:rPr lang="fr-FR" sz="2800" dirty="0" smtClean="0"/>
              <a:t> vs Placebo : </a:t>
            </a:r>
            <a:r>
              <a:rPr lang="fr-FR" sz="2800" dirty="0" err="1" smtClean="0"/>
              <a:t>Outcome</a:t>
            </a:r>
            <a:r>
              <a:rPr lang="fr-FR" sz="2800" dirty="0" smtClean="0"/>
              <a:t> Pain</a:t>
            </a:r>
            <a:endParaRPr lang="fr-FR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463040"/>
            <a:ext cx="9144000" cy="5394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/>
          <a:srcRect r="973"/>
          <a:stretch>
            <a:fillRect/>
          </a:stretch>
        </p:blipFill>
        <p:spPr>
          <a:xfrm>
            <a:off x="1" y="0"/>
            <a:ext cx="2286000" cy="125403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3186544" y="387926"/>
            <a:ext cx="4573499" cy="538831"/>
          </a:xfrm>
        </p:spPr>
        <p:txBody>
          <a:bodyPr/>
          <a:lstStyle/>
          <a:p>
            <a:r>
              <a:rPr lang="fr-FR" dirty="0" err="1" smtClean="0"/>
              <a:t>Take</a:t>
            </a:r>
            <a:r>
              <a:rPr lang="fr-FR" dirty="0" smtClean="0"/>
              <a:t> Home Message </a:t>
            </a:r>
            <a:endParaRPr lang="fr-FR" dirty="0"/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166255" y="1302327"/>
            <a:ext cx="8049490" cy="5555673"/>
          </a:xfrm>
        </p:spPr>
        <p:txBody>
          <a:bodyPr/>
          <a:lstStyle/>
          <a:p>
            <a:pPr>
              <a:buFontTx/>
              <a:buChar char="-"/>
            </a:pPr>
            <a:r>
              <a:rPr lang="fr-FR" sz="2400" dirty="0" smtClean="0"/>
              <a:t>Lombalgie aigue (</a:t>
            </a:r>
            <a:r>
              <a:rPr lang="fr-FR" dirty="0" smtClean="0"/>
              <a:t>Niveau de preuve élevé</a:t>
            </a:r>
            <a:r>
              <a:rPr lang="fr-FR" sz="2400" dirty="0" smtClean="0"/>
              <a:t>) : </a:t>
            </a:r>
          </a:p>
          <a:p>
            <a:pPr lvl="3">
              <a:buFontTx/>
              <a:buChar char="-"/>
            </a:pPr>
            <a:r>
              <a:rPr lang="fr-FR" sz="2200" dirty="0"/>
              <a:t>Pas de différence significative entre Paracétamol 4 g/j et placebo sur 	- la douleur</a:t>
            </a:r>
            <a:br>
              <a:rPr lang="fr-FR" sz="2200" dirty="0"/>
            </a:br>
            <a:r>
              <a:rPr lang="fr-FR" sz="2200" dirty="0"/>
              <a:t>			- ni sur les autres critères évalués comme </a:t>
            </a:r>
            <a:r>
              <a:rPr lang="fr-FR" sz="2200" dirty="0" err="1"/>
              <a:t>qual</a:t>
            </a:r>
            <a:r>
              <a:rPr lang="fr-FR" sz="2200" dirty="0"/>
              <a:t>. de vie, sommeil, gène quotidienne, ni sur les EI</a:t>
            </a:r>
          </a:p>
          <a:p>
            <a:pPr lvl="3">
              <a:buFontTx/>
              <a:buChar char="-"/>
            </a:pPr>
            <a:r>
              <a:rPr lang="fr-FR" sz="2200" dirty="0"/>
              <a:t>Que ce soit à 1, 2, 4 ou 12 semaines de suivi</a:t>
            </a:r>
          </a:p>
          <a:p>
            <a:pPr lvl="1">
              <a:buFontTx/>
              <a:buChar char="-"/>
            </a:pPr>
            <a:r>
              <a:rPr lang="fr-FR" sz="2400" dirty="0" smtClean="0"/>
              <a:t>Lombalgie </a:t>
            </a:r>
            <a:r>
              <a:rPr lang="fr-FR" sz="2400" dirty="0"/>
              <a:t>chronique </a:t>
            </a:r>
            <a:r>
              <a:rPr lang="fr-FR" sz="2400" dirty="0" smtClean="0"/>
              <a:t>(</a:t>
            </a:r>
            <a:r>
              <a:rPr lang="fr-FR" dirty="0" smtClean="0"/>
              <a:t>niveau </a:t>
            </a:r>
            <a:r>
              <a:rPr lang="fr-FR" dirty="0"/>
              <a:t>de </a:t>
            </a:r>
            <a:r>
              <a:rPr lang="fr-FR" dirty="0" smtClean="0"/>
              <a:t>preuve faible</a:t>
            </a:r>
            <a:r>
              <a:rPr lang="fr-FR" sz="2400" dirty="0" smtClean="0"/>
              <a:t>) :</a:t>
            </a:r>
          </a:p>
          <a:p>
            <a:pPr lvl="3">
              <a:buFontTx/>
              <a:buChar char="-"/>
            </a:pPr>
            <a:r>
              <a:rPr lang="fr-FR" sz="2200" dirty="0"/>
              <a:t>Le paracétamol n’a aucun effet sur la douleur des lombalgies chroniques</a:t>
            </a:r>
          </a:p>
          <a:p>
            <a:pPr lvl="1">
              <a:buFontTx/>
              <a:buChar char="-"/>
            </a:pPr>
            <a:endParaRPr lang="fr-FR" sz="2400" dirty="0" smtClean="0"/>
          </a:p>
          <a:p>
            <a:pPr lvl="1">
              <a:buFontTx/>
              <a:buChar char="-"/>
            </a:pPr>
            <a:r>
              <a:rPr lang="fr-FR" sz="2200" smtClean="0"/>
              <a:t>Indication au retrait </a:t>
            </a:r>
            <a:r>
              <a:rPr lang="fr-FR" sz="2200" dirty="0"/>
              <a:t>du paracétamol dans les </a:t>
            </a:r>
            <a:r>
              <a:rPr lang="fr-FR" sz="2200"/>
              <a:t>guidelines </a:t>
            </a:r>
            <a:r>
              <a:rPr lang="fr-FR" sz="2200" smtClean="0"/>
              <a:t>pour </a:t>
            </a:r>
            <a:r>
              <a:rPr lang="fr-FR" sz="2200" dirty="0"/>
              <a:t>cette </a:t>
            </a:r>
            <a:r>
              <a:rPr lang="fr-FR" sz="2200" dirty="0" smtClean="0"/>
              <a:t>indication</a:t>
            </a:r>
          </a:p>
          <a:p>
            <a:pPr lvl="1">
              <a:buFontTx/>
              <a:buChar char="-"/>
            </a:pPr>
            <a:r>
              <a:rPr lang="fr-FR" sz="2200" dirty="0" smtClean="0"/>
              <a:t>Pas </a:t>
            </a:r>
            <a:r>
              <a:rPr lang="fr-FR" sz="2200" dirty="0"/>
              <a:t>d’indications à des études complémentaires </a:t>
            </a:r>
          </a:p>
          <a:p>
            <a:pPr lvl="1">
              <a:buFontTx/>
              <a:buChar char="-"/>
            </a:pPr>
            <a:endParaRPr lang="fr-FR" sz="2400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/>
          <a:srcRect r="973"/>
          <a:stretch>
            <a:fillRect/>
          </a:stretch>
        </p:blipFill>
        <p:spPr>
          <a:xfrm>
            <a:off x="1" y="0"/>
            <a:ext cx="2286000" cy="1254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056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chrane_UK_cyan_template">
  <a:themeElements>
    <a:clrScheme name="Cochrane red">
      <a:dk1>
        <a:srgbClr val="000000"/>
      </a:dk1>
      <a:lt1>
        <a:srgbClr val="FFFFFF"/>
      </a:lt1>
      <a:dk2>
        <a:srgbClr val="002D64"/>
      </a:dk2>
      <a:lt2>
        <a:srgbClr val="E12328"/>
      </a:lt2>
      <a:accent1>
        <a:srgbClr val="002D64"/>
      </a:accent1>
      <a:accent2>
        <a:srgbClr val="E12328"/>
      </a:accent2>
      <a:accent3>
        <a:srgbClr val="696969"/>
      </a:accent3>
      <a:accent4>
        <a:srgbClr val="999999"/>
      </a:accent4>
      <a:accent5>
        <a:srgbClr val="CCCCCC"/>
      </a:accent5>
      <a:accent6>
        <a:srgbClr val="E6E6E6"/>
      </a:accent6>
      <a:hlink>
        <a:srgbClr val="002D64"/>
      </a:hlink>
      <a:folHlink>
        <a:srgbClr val="002D64"/>
      </a:folHlink>
    </a:clrScheme>
    <a:fontScheme name="Cochrane">
      <a:majorFont>
        <a:latin typeface="Source Sans Pro"/>
        <a:ea typeface=""/>
        <a:cs typeface=""/>
      </a:majorFont>
      <a:minorFont>
        <a:latin typeface="Source Sans Pro Semi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3175"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5154</TotalTime>
  <Words>72</Words>
  <Application>Microsoft Office PowerPoint</Application>
  <PresentationFormat>Affichage à l'écran (4:3)</PresentationFormat>
  <Paragraphs>28</Paragraphs>
  <Slides>5</Slides>
  <Notes>4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6" baseType="lpstr">
      <vt:lpstr>Cochrane_UK_cyan_template</vt:lpstr>
      <vt:lpstr>  Paracetamol for Low Back Pain.         Juin 2016    </vt:lpstr>
      <vt:lpstr>P opulation I  ntervention C omparison O utcome </vt:lpstr>
      <vt:lpstr>PICO:</vt:lpstr>
      <vt:lpstr>Forest plot of Comparison. Acute low back pain. Paracetamol vs Placebo : Outcome Pain</vt:lpstr>
      <vt:lpstr>Take Home Message </vt:lpstr>
    </vt:vector>
  </TitlesOfParts>
  <Company>Hewlett-Packard Company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on two lines maximum</dc:title>
  <dc:creator>Patricia</dc:creator>
  <cp:lastModifiedBy>Julie Dumouchel</cp:lastModifiedBy>
  <cp:revision>62</cp:revision>
  <dcterms:created xsi:type="dcterms:W3CDTF">2017-01-12T13:51:57Z</dcterms:created>
  <dcterms:modified xsi:type="dcterms:W3CDTF">2017-05-28T19:24:20Z</dcterms:modified>
</cp:coreProperties>
</file>