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3E49E4-D965-4396-83E6-B3B0BC09677E}">
          <p14:sldIdLst>
            <p14:sldId id="256"/>
          </p14:sldIdLst>
        </p14:section>
        <p14:section name="Section sans titre" id="{580BA022-3D8B-4933-BBB0-1FE18903B822}">
          <p14:sldIdLst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9" autoAdjust="0"/>
  </p:normalViewPr>
  <p:slideViewPr>
    <p:cSldViewPr snapToGrid="0" showGuides="1">
      <p:cViewPr>
        <p:scale>
          <a:sx n="81" d="100"/>
          <a:sy n="81" d="100"/>
        </p:scale>
        <p:origin x="-1044" y="-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1" name="Picture 10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" name="Picture 9" descr="Cochrane_Norway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5" y="250683"/>
            <a:ext cx="3426101" cy="111303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28015" y="3061071"/>
            <a:ext cx="4464000" cy="1080775"/>
          </a:xfrm>
        </p:spPr>
        <p:txBody>
          <a:bodyPr/>
          <a:lstStyle/>
          <a:p>
            <a:r>
              <a:rPr lang="fr-FR" dirty="0"/>
              <a:t> Non-</a:t>
            </a:r>
            <a:r>
              <a:rPr lang="fr-FR" dirty="0" err="1"/>
              <a:t>steroidal</a:t>
            </a:r>
            <a:r>
              <a:rPr lang="fr-FR" dirty="0"/>
              <a:t> anti-</a:t>
            </a:r>
            <a:r>
              <a:rPr lang="fr-FR" dirty="0" err="1"/>
              <a:t>inflammatory</a:t>
            </a:r>
            <a:r>
              <a:rPr lang="fr-FR" dirty="0"/>
              <a:t> </a:t>
            </a:r>
            <a:r>
              <a:rPr lang="fr-FR" dirty="0" err="1"/>
              <a:t>drugs</a:t>
            </a:r>
            <a:r>
              <a:rPr lang="fr-FR" dirty="0"/>
              <a:t> for </a:t>
            </a:r>
            <a:r>
              <a:rPr lang="fr-FR" dirty="0" err="1"/>
              <a:t>chronic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back pain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26066" y="4630615"/>
            <a:ext cx="16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Février 2016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64555" y="5234520"/>
            <a:ext cx="50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Yannick AUFFRET, for the PEC Cochrane</a:t>
            </a:r>
            <a:endParaRPr lang="fr-FR" dirty="0"/>
          </a:p>
        </p:txBody>
      </p:sp>
      <p:pic>
        <p:nvPicPr>
          <p:cNvPr id="7" name="Picture 5" descr="Résultat de recherche d'images pour &quot;logo SFMU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41" y="0"/>
            <a:ext cx="1549657" cy="13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0" y="277734"/>
            <a:ext cx="2459253" cy="80078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00953" y="519147"/>
            <a:ext cx="2224561" cy="632838"/>
          </a:xfrm>
        </p:spPr>
        <p:txBody>
          <a:bodyPr/>
          <a:lstStyle/>
          <a:p>
            <a:r>
              <a:rPr lang="fr-FR" dirty="0" smtClean="0"/>
              <a:t>PICO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04849" y="1617785"/>
            <a:ext cx="80185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</a:rPr>
              <a:t>Population </a:t>
            </a:r>
            <a:r>
              <a:rPr lang="fr-FR" sz="2000" dirty="0" smtClean="0">
                <a:solidFill>
                  <a:schemeClr val="tx2"/>
                </a:solidFill>
              </a:rPr>
              <a:t>:	</a:t>
            </a:r>
            <a:r>
              <a:rPr lang="fr-FR" dirty="0" smtClean="0">
                <a:solidFill>
                  <a:schemeClr val="tx2"/>
                </a:solidFill>
              </a:rPr>
              <a:t>Adultes </a:t>
            </a:r>
            <a:r>
              <a:rPr lang="fr-FR" dirty="0">
                <a:solidFill>
                  <a:schemeClr val="tx2"/>
                </a:solidFill>
              </a:rPr>
              <a:t>présentant une lombalgie évoluant depuis </a:t>
            </a:r>
            <a:r>
              <a:rPr lang="fr-FR" dirty="0" smtClean="0">
                <a:solidFill>
                  <a:schemeClr val="tx2"/>
                </a:solidFill>
              </a:rPr>
              <a:t>			plus </a:t>
            </a:r>
            <a:r>
              <a:rPr lang="fr-FR" dirty="0">
                <a:solidFill>
                  <a:schemeClr val="tx2"/>
                </a:solidFill>
              </a:rPr>
              <a:t>de 12 semaines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</a:rPr>
              <a:t>Intervention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:	</a:t>
            </a:r>
            <a:r>
              <a:rPr lang="fr-FR" dirty="0" smtClean="0">
                <a:solidFill>
                  <a:schemeClr val="tx2"/>
                </a:solidFill>
              </a:rPr>
              <a:t>AINS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tx2"/>
                </a:solidFill>
              </a:rPr>
              <a:t>Comparison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: 	</a:t>
            </a:r>
            <a:r>
              <a:rPr lang="fr-FR" dirty="0">
                <a:solidFill>
                  <a:schemeClr val="tx2"/>
                </a:solidFill>
              </a:rPr>
              <a:t>AINS vs placebo</a:t>
            </a:r>
          </a:p>
          <a:p>
            <a:r>
              <a:rPr lang="fr-FR" dirty="0">
                <a:solidFill>
                  <a:schemeClr val="tx2"/>
                </a:solidFill>
              </a:rPr>
              <a:t>			AINS vs traitements conventionnels</a:t>
            </a:r>
          </a:p>
          <a:p>
            <a:r>
              <a:rPr lang="fr-FR" dirty="0">
                <a:solidFill>
                  <a:schemeClr val="tx2"/>
                </a:solidFill>
              </a:rPr>
              <a:t>			AINS entre eux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tx2"/>
                </a:solidFill>
              </a:rPr>
              <a:t>Outcomes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:	</a:t>
            </a:r>
            <a:r>
              <a:rPr lang="fr-FR" dirty="0" smtClean="0">
                <a:solidFill>
                  <a:schemeClr val="tx2"/>
                </a:solidFill>
              </a:rPr>
              <a:t>Intensité </a:t>
            </a:r>
            <a:r>
              <a:rPr lang="fr-FR" dirty="0">
                <a:solidFill>
                  <a:schemeClr val="tx2"/>
                </a:solidFill>
              </a:rPr>
              <a:t>de la douleur / guérison / qualité de vie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      			Retour au Travail / amélioration globale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      			EI</a:t>
            </a:r>
          </a:p>
        </p:txBody>
      </p:sp>
    </p:spTree>
    <p:extLst>
      <p:ext uri="{BB962C8B-B14F-4D97-AF65-F5344CB8AC3E}">
        <p14:creationId xmlns:p14="http://schemas.microsoft.com/office/powerpoint/2010/main" val="252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293491"/>
            <a:ext cx="2518871" cy="82020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29128" y="1739630"/>
            <a:ext cx="6101740" cy="632838"/>
          </a:xfrm>
        </p:spPr>
        <p:txBody>
          <a:bodyPr/>
          <a:lstStyle/>
          <a:p>
            <a:r>
              <a:rPr lang="en-US" sz="2800" dirty="0"/>
              <a:t>Comparison 1 NSAIDs versus placebo, Outcome 1 Change in pain intensity from baseline on 100 mm VAS. </a:t>
            </a:r>
            <a:r>
              <a:rPr lang="en-US" sz="2800" dirty="0" smtClean="0"/>
              <a:t>Follow-up </a:t>
            </a:r>
            <a:r>
              <a:rPr lang="en-US" sz="2800" b="0" dirty="0"/>
              <a:t>≤ </a:t>
            </a:r>
            <a:r>
              <a:rPr lang="en-US" sz="2800" dirty="0"/>
              <a:t>16 weeks.</a:t>
            </a:r>
            <a:endParaRPr lang="fr-FR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" y="2567355"/>
            <a:ext cx="8628577" cy="32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5" y="277726"/>
            <a:ext cx="2603285" cy="84768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39738" y="1512277"/>
            <a:ext cx="8094662" cy="4672523"/>
          </a:xfrm>
        </p:spPr>
        <p:txBody>
          <a:bodyPr/>
          <a:lstStyle/>
          <a:p>
            <a:pPr marL="0" lvl="1" indent="0">
              <a:buNone/>
            </a:pPr>
            <a:r>
              <a:rPr lang="fr-FR" b="1" dirty="0"/>
              <a:t>Implications pour la </a:t>
            </a:r>
            <a:r>
              <a:rPr lang="fr-FR" b="1" dirty="0" smtClean="0"/>
              <a:t>pratique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 smtClean="0"/>
              <a:t>Les AINS améliorent significativement </a:t>
            </a:r>
            <a:r>
              <a:rPr lang="fr-FR" sz="1800" dirty="0"/>
              <a:t>la douleur </a:t>
            </a:r>
            <a:r>
              <a:rPr lang="fr-FR" sz="1800" dirty="0" smtClean="0"/>
              <a:t>vs </a:t>
            </a:r>
            <a:r>
              <a:rPr lang="fr-FR" sz="1800" dirty="0"/>
              <a:t>placebo</a:t>
            </a:r>
          </a:p>
          <a:p>
            <a:pPr marL="742950" lvl="1" indent="-285750"/>
            <a:r>
              <a:rPr lang="fr-FR" sz="1800" dirty="0"/>
              <a:t>Diminution de la </a:t>
            </a:r>
            <a:r>
              <a:rPr lang="fr-FR" sz="1800" dirty="0" smtClean="0"/>
              <a:t>douleur </a:t>
            </a:r>
            <a:r>
              <a:rPr lang="fr-FR" sz="1800" dirty="0"/>
              <a:t>de -6,97 (IC -10,74 to -3,19)</a:t>
            </a:r>
          </a:p>
          <a:p>
            <a:pPr marL="742950" lvl="1" indent="-285750"/>
            <a:r>
              <a:rPr lang="fr-FR" sz="1800" dirty="0"/>
              <a:t>Pour un suivi de 4 à 12 semaines </a:t>
            </a:r>
            <a:r>
              <a:rPr lang="fr-FR" sz="1400" dirty="0"/>
              <a:t>(niveau de preuve faible</a:t>
            </a:r>
            <a:r>
              <a:rPr lang="fr-FR" sz="1400" dirty="0" smtClean="0"/>
              <a:t>)</a:t>
            </a:r>
          </a:p>
          <a:p>
            <a:pPr marL="742950" lvl="1" indent="-285750"/>
            <a:r>
              <a:rPr lang="fr-FR" sz="1800" dirty="0" smtClean="0"/>
              <a:t>Pertinence clinique à évaluer, car faiblement ressentie</a:t>
            </a:r>
            <a:endParaRPr lang="fr-FR" sz="1800" dirty="0"/>
          </a:p>
          <a:p>
            <a:pPr lvl="1"/>
            <a:r>
              <a:rPr lang="fr-FR" sz="1800" dirty="0" smtClean="0"/>
              <a:t>Pas </a:t>
            </a:r>
            <a:r>
              <a:rPr lang="fr-FR" sz="1800" dirty="0"/>
              <a:t>de différence significative </a:t>
            </a:r>
            <a:r>
              <a:rPr lang="fr-FR" sz="1800" dirty="0" smtClean="0"/>
              <a:t> 	- entre </a:t>
            </a:r>
            <a:r>
              <a:rPr lang="fr-FR" sz="1800" dirty="0"/>
              <a:t>AINS </a:t>
            </a:r>
            <a:r>
              <a:rPr lang="fr-FR" sz="1800" dirty="0" smtClean="0"/>
              <a:t>sélectifs </a:t>
            </a:r>
            <a:r>
              <a:rPr lang="fr-FR" sz="1800" dirty="0"/>
              <a:t>vs non </a:t>
            </a:r>
            <a:r>
              <a:rPr lang="fr-FR" sz="1800" dirty="0" smtClean="0"/>
              <a:t>sélectifs</a:t>
            </a:r>
          </a:p>
          <a:p>
            <a:pPr marL="0" lvl="1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	- ni </a:t>
            </a:r>
            <a:r>
              <a:rPr lang="fr-FR" sz="1800" dirty="0"/>
              <a:t>vs </a:t>
            </a:r>
            <a:r>
              <a:rPr lang="fr-FR" sz="1800" dirty="0" smtClean="0"/>
              <a:t>Paracétamol </a:t>
            </a:r>
            <a:r>
              <a:rPr lang="fr-FR" sz="1800" dirty="0"/>
              <a:t>(</a:t>
            </a:r>
            <a:r>
              <a:rPr lang="fr-FR" sz="1800" dirty="0" smtClean="0"/>
              <a:t>4g)</a:t>
            </a:r>
          </a:p>
          <a:p>
            <a:pPr marL="0" lvl="1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	- ni </a:t>
            </a:r>
            <a:r>
              <a:rPr lang="fr-FR" sz="1800" dirty="0"/>
              <a:t>sur les EI</a:t>
            </a:r>
          </a:p>
          <a:p>
            <a:pPr lvl="1"/>
            <a:r>
              <a:rPr lang="fr-FR" sz="1800" dirty="0"/>
              <a:t>Mais études de faibles effectifs et suivi </a:t>
            </a:r>
            <a:r>
              <a:rPr lang="fr-FR" sz="1800" dirty="0" smtClean="0"/>
              <a:t>court</a:t>
            </a:r>
          </a:p>
          <a:p>
            <a:pPr marL="0" lvl="1" indent="0">
              <a:buNone/>
            </a:pPr>
            <a:endParaRPr lang="fr-FR" sz="1800" dirty="0" smtClean="0"/>
          </a:p>
          <a:p>
            <a:pPr marL="0" lvl="1" indent="0">
              <a:buNone/>
            </a:pPr>
            <a:r>
              <a:rPr lang="fr-FR" b="1" dirty="0" smtClean="0"/>
              <a:t>Implications pour la recherche</a:t>
            </a:r>
          </a:p>
          <a:p>
            <a:pPr lvl="3"/>
            <a:r>
              <a:rPr lang="fr-FR" dirty="0" smtClean="0"/>
              <a:t>Indication à la réalisation d’autres études pour spécifier les patients répondeurs aux AINS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499461" y="492577"/>
            <a:ext cx="4636354" cy="632838"/>
          </a:xfrm>
        </p:spPr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3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hrane_UK_cyan_template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Community_PPT_template_red</Template>
  <TotalTime>133</TotalTime>
  <Words>106</Words>
  <Application>Microsoft Office PowerPoint</Application>
  <PresentationFormat>Affichage à l'écran (4:3)</PresentationFormat>
  <Paragraphs>31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Cochrane_UK_cyan_template</vt:lpstr>
      <vt:lpstr> Non-steroidal anti-inflammatory drugs for chronic low back pain</vt:lpstr>
      <vt:lpstr>PICO</vt:lpstr>
      <vt:lpstr>Comparison 1 NSAIDs versus placebo, Outcome 1 Change in pain intensity from baseline on 100 mm VAS. Follow-up ≤ 16 weeks.</vt:lpstr>
      <vt:lpstr>Take Home Message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Patricia</dc:creator>
  <cp:lastModifiedBy>Julie Dumouchel</cp:lastModifiedBy>
  <cp:revision>31</cp:revision>
  <dcterms:created xsi:type="dcterms:W3CDTF">2017-01-12T13:51:57Z</dcterms:created>
  <dcterms:modified xsi:type="dcterms:W3CDTF">2017-05-28T19:25:34Z</dcterms:modified>
</cp:coreProperties>
</file>