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6" r:id="rId3"/>
    <p:sldId id="276" r:id="rId4"/>
    <p:sldId id="268" r:id="rId5"/>
    <p:sldId id="265" r:id="rId6"/>
    <p:sldId id="27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9F3E49E4-D965-4396-83E6-B3B0BC09677E}">
          <p14:sldIdLst>
            <p14:sldId id="256"/>
            <p14:sldId id="266"/>
            <p14:sldId id="276"/>
            <p14:sldId id="268"/>
          </p14:sldIdLst>
        </p14:section>
        <p14:section name="Section sans titre" id="{580BA022-3D8B-4933-BBB0-1FE18903B822}">
          <p14:sldIdLst>
            <p14:sldId id="265"/>
            <p14:sldId id="270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03" autoAdjust="0"/>
  </p:normalViewPr>
  <p:slideViewPr>
    <p:cSldViewPr snapToGrid="0" showGuides="1">
      <p:cViewPr>
        <p:scale>
          <a:sx n="54" d="100"/>
          <a:sy n="54" d="100"/>
        </p:scale>
        <p:origin x="-84" y="-3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880"/>
        <p:guide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24744" y="4343400"/>
            <a:ext cx="4608512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22876" y="8686800"/>
            <a:ext cx="835124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Le </a:t>
            </a:r>
            <a:r>
              <a:rPr lang="fr-FR" dirty="0" err="1" smtClean="0"/>
              <a:t>Funnel</a:t>
            </a:r>
            <a:r>
              <a:rPr lang="fr-FR" dirty="0" smtClean="0"/>
              <a:t> Plot permet de mettre en évidence un éventuel biais de publication</a:t>
            </a:r>
          </a:p>
          <a:p>
            <a:pPr marL="731838" lvl="2" indent="-342900"/>
            <a:r>
              <a:rPr lang="fr-FR" dirty="0" smtClean="0"/>
              <a:t>Les estimations de l’effet de chaque étude sont reportées sur l’axe X, comme la moyenne de la méta-analyse</a:t>
            </a:r>
          </a:p>
          <a:p>
            <a:pPr marL="731838" lvl="2" indent="-342900"/>
            <a:r>
              <a:rPr lang="fr-FR" dirty="0" smtClean="0"/>
              <a:t>L’Erreur Standard est reportée sur l’axe Y</a:t>
            </a:r>
          </a:p>
          <a:p>
            <a:pPr marL="731838" lvl="2" indent="-342900"/>
            <a:r>
              <a:rPr lang="fr-FR" dirty="0" smtClean="0"/>
              <a:t>L’Erreur standard est proportionnelle à la Déviation Standard, inversement proportionnelle à la taille de l’échantillon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La symétrie du </a:t>
            </a:r>
            <a:r>
              <a:rPr lang="fr-FR" dirty="0" err="1" smtClean="0"/>
              <a:t>Funnel</a:t>
            </a:r>
            <a:r>
              <a:rPr lang="fr-FR" dirty="0" smtClean="0"/>
              <a:t> Plot permet de signaler ou d’exclure un biais de publication si le nombre d’étude est suffisant.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Attention, un </a:t>
            </a:r>
            <a:r>
              <a:rPr lang="fr-FR" dirty="0" err="1" smtClean="0"/>
              <a:t>Funnel</a:t>
            </a:r>
            <a:r>
              <a:rPr lang="fr-FR" dirty="0" smtClean="0"/>
              <a:t> Plot n’analyse pas l’hétérogénéité qui peut induire une asymétrie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fr-FR" smtClean="0"/>
              <a:t>Modifiez le style du titre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Cochrane_Norway_RG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47" y="461188"/>
            <a:ext cx="1871999" cy="63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pic>
        <p:nvPicPr>
          <p:cNvPr id="11" name="Picture 10" descr="Cochrane_Norway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47" y="461188"/>
            <a:ext cx="1871999" cy="63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fr-FR" smtClean="0"/>
              <a:t>Modifiez le style du titre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Cochrane_Norway_RG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47" y="461188"/>
            <a:ext cx="1871999" cy="63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fr-FR" smtClean="0"/>
              <a:t>Modifiez le style du titre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smtClean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Cochrane_Norway_RG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47" y="461188"/>
            <a:ext cx="1871999" cy="63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fr-FR" smtClean="0"/>
              <a:t>Modifiez le style du titre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Cochrane_Norway_RG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47" y="461188"/>
            <a:ext cx="1871999" cy="63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fr-FR" smtClean="0"/>
              <a:t>Modifiez le style du titre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14" name="Picture 13" descr="Cochrane_Norway_RG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47" y="461188"/>
            <a:ext cx="1871999" cy="63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fr-FR" smtClean="0"/>
              <a:t>Modifiez le style du titre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Cochrane_Norway_RG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47" y="461188"/>
            <a:ext cx="1871999" cy="63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fr-FR" smtClean="0"/>
              <a:t>Modifiez le style du titre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GB" dirty="0"/>
          </a:p>
        </p:txBody>
      </p:sp>
      <p:pic>
        <p:nvPicPr>
          <p:cNvPr id="12" name="Picture 11" descr="Cochrane_Norway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47" y="461188"/>
            <a:ext cx="1871999" cy="63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fr-FR" smtClean="0"/>
              <a:t>Modifiez le style du titre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15" name="Picture 14" descr="Cochrane_Norway_RG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47" y="461188"/>
            <a:ext cx="1871999" cy="63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fr-FR" smtClean="0"/>
              <a:t>Modifiez le style du titre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GB" dirty="0"/>
          </a:p>
        </p:txBody>
      </p:sp>
      <p:pic>
        <p:nvPicPr>
          <p:cNvPr id="12" name="Picture 11" descr="Cochrane_Norway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47" y="461188"/>
            <a:ext cx="1871999" cy="63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r-FR" smtClean="0"/>
              <a:t>Modifiez le style du titre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10" name="Picture 9" descr="Cochrane_Norway_RGB.png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47" y="461188"/>
            <a:ext cx="1871999" cy="63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9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353500" y="1562887"/>
            <a:ext cx="5868401" cy="3958211"/>
          </a:xfrm>
        </p:spPr>
        <p:txBody>
          <a:bodyPr/>
          <a:lstStyle/>
          <a:p>
            <a:r>
              <a:rPr lang="en-US" dirty="0"/>
              <a:t>Combined inhaled beta-agonist and anticholinergic agents for emergency management in adults with </a:t>
            </a:r>
            <a:r>
              <a:rPr lang="en-US" dirty="0" smtClean="0"/>
              <a:t>asthma</a:t>
            </a:r>
            <a:br>
              <a:rPr lang="en-US" dirty="0" smtClean="0"/>
            </a:br>
            <a:r>
              <a:rPr lang="fr-FR" sz="1800" b="0" dirty="0" err="1" smtClean="0">
                <a:solidFill>
                  <a:schemeClr val="tx1"/>
                </a:solidFill>
              </a:rPr>
              <a:t>Kirkland</a:t>
            </a:r>
            <a:r>
              <a:rPr lang="fr-FR" sz="1800" b="0" dirty="0" smtClean="0">
                <a:solidFill>
                  <a:schemeClr val="tx1"/>
                </a:solidFill>
              </a:rPr>
              <a:t> </a:t>
            </a:r>
            <a:r>
              <a:rPr lang="fr-FR" sz="1800" b="0" dirty="0">
                <a:solidFill>
                  <a:schemeClr val="tx1"/>
                </a:solidFill>
              </a:rPr>
              <a:t>SW, </a:t>
            </a:r>
            <a:r>
              <a:rPr lang="fr-FR" sz="1800" b="0" dirty="0" err="1">
                <a:solidFill>
                  <a:schemeClr val="tx1"/>
                </a:solidFill>
              </a:rPr>
              <a:t>Vandenberghe</a:t>
            </a:r>
            <a:r>
              <a:rPr lang="fr-FR" sz="1800" b="0" dirty="0">
                <a:solidFill>
                  <a:schemeClr val="tx1"/>
                </a:solidFill>
              </a:rPr>
              <a:t> C, </a:t>
            </a:r>
            <a:r>
              <a:rPr lang="fr-FR" sz="1800" b="0" dirty="0" err="1">
                <a:solidFill>
                  <a:schemeClr val="tx1"/>
                </a:solidFill>
              </a:rPr>
              <a:t>Voaklander</a:t>
            </a:r>
            <a:r>
              <a:rPr lang="fr-FR" sz="1800" b="0" dirty="0">
                <a:solidFill>
                  <a:schemeClr val="tx1"/>
                </a:solidFill>
              </a:rPr>
              <a:t> B, </a:t>
            </a:r>
            <a:r>
              <a:rPr lang="fr-FR" sz="1800" b="0" dirty="0" smtClean="0">
                <a:solidFill>
                  <a:schemeClr val="tx1"/>
                </a:solidFill>
              </a:rPr>
              <a:t>et al.</a:t>
            </a:r>
            <a:r>
              <a:rPr lang="fr-FR" sz="1600" b="0" dirty="0">
                <a:solidFill>
                  <a:schemeClr val="tx1"/>
                </a:solidFill>
              </a:rPr>
              <a:t/>
            </a:r>
            <a:br>
              <a:rPr lang="fr-FR" sz="1600" b="0" dirty="0">
                <a:solidFill>
                  <a:schemeClr val="tx1"/>
                </a:solidFill>
              </a:rPr>
            </a:br>
            <a:r>
              <a:rPr lang="fr-FR" sz="1600" dirty="0" smtClean="0">
                <a:solidFill>
                  <a:schemeClr val="tx1"/>
                </a:solidFill>
              </a:rPr>
              <a:t>Janvier 2017</a:t>
            </a:r>
            <a:r>
              <a:rPr lang="fr-FR" sz="16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/>
            </a:r>
            <a:br>
              <a:rPr lang="fr-FR" sz="1600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en-US" sz="1800" b="0" dirty="0" err="1" smtClean="0">
                <a:solidFill>
                  <a:schemeClr val="tx1"/>
                </a:solidFill>
              </a:rPr>
              <a:t>Dr</a:t>
            </a:r>
            <a:r>
              <a:rPr lang="en-US" sz="1800" b="0" dirty="0" smtClean="0">
                <a:solidFill>
                  <a:schemeClr val="tx1"/>
                </a:solidFill>
              </a:rPr>
              <a:t> Julie DUMOUCHEL, for the Cochrane PEC</a:t>
            </a:r>
            <a:endParaRPr lang="fr-FR" sz="1800" dirty="0">
              <a:solidFill>
                <a:schemeClr val="tx1"/>
              </a:solidFill>
            </a:endParaRPr>
          </a:p>
        </p:txBody>
      </p:sp>
      <p:pic>
        <p:nvPicPr>
          <p:cNvPr id="4" name="Picture 5" descr="Résultat de recherche d'images pour &quot;logo SFMU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1572" y="0"/>
            <a:ext cx="1549657" cy="134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0257" y="293484"/>
            <a:ext cx="3132000" cy="1019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0257" y="293489"/>
            <a:ext cx="2772000" cy="902637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606723" y="454034"/>
            <a:ext cx="6290356" cy="581545"/>
          </a:xfrm>
        </p:spPr>
        <p:txBody>
          <a:bodyPr/>
          <a:lstStyle/>
          <a:p>
            <a:pPr algn="ctr"/>
            <a:r>
              <a:rPr lang="fr-FR" sz="1600" dirty="0"/>
              <a:t/>
            </a:r>
            <a:br>
              <a:rPr lang="fr-FR" sz="1600" dirty="0"/>
            </a:br>
            <a:r>
              <a:rPr lang="fr-FR" sz="4000" dirty="0" smtClean="0"/>
              <a:t>PICO(S)</a:t>
            </a:r>
            <a:endParaRPr lang="fr-FR" sz="16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39634" y="1746913"/>
            <a:ext cx="8200684" cy="4901022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 smtClean="0"/>
              <a:t>Population:</a:t>
            </a:r>
            <a:r>
              <a:rPr lang="fr-FR" dirty="0" smtClean="0"/>
              <a:t> </a:t>
            </a:r>
            <a:r>
              <a:rPr lang="fr-FR" sz="1800" dirty="0" smtClean="0"/>
              <a:t>	</a:t>
            </a:r>
            <a:r>
              <a:rPr lang="fr-FR" b="1" dirty="0" smtClean="0"/>
              <a:t>Adultes </a:t>
            </a:r>
            <a:r>
              <a:rPr lang="fr-FR" dirty="0" smtClean="0"/>
              <a:t>(&gt;16 ans) se présentant dans un service 			d’urgence pour </a:t>
            </a:r>
            <a:r>
              <a:rPr lang="fr-FR" b="1" dirty="0" smtClean="0"/>
              <a:t>exacerbation d’asthme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 smtClean="0"/>
              <a:t>Intervention:</a:t>
            </a:r>
            <a:r>
              <a:rPr lang="fr-FR" dirty="0" smtClean="0"/>
              <a:t>  Inhalations de </a:t>
            </a:r>
            <a:r>
              <a:rPr lang="fr-FR" b="1" dirty="0" smtClean="0"/>
              <a:t>béta agonistes combinés aux 			anticholinergiques</a:t>
            </a:r>
            <a:endParaRPr lang="fr-FR" sz="1800" b="1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 err="1" smtClean="0"/>
              <a:t>Comparison</a:t>
            </a:r>
            <a:r>
              <a:rPr lang="fr-FR" u="sng" dirty="0" smtClean="0"/>
              <a:t>:</a:t>
            </a:r>
            <a:r>
              <a:rPr lang="fr-FR" dirty="0" smtClean="0"/>
              <a:t> Inhalations de </a:t>
            </a:r>
            <a:r>
              <a:rPr lang="fr-FR" b="1" dirty="0" smtClean="0"/>
              <a:t>béta agonistes seuls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 err="1" smtClean="0"/>
              <a:t>Outcomes</a:t>
            </a:r>
            <a:r>
              <a:rPr lang="fr-FR" u="sng" dirty="0" smtClean="0"/>
              <a:t>:</a:t>
            </a:r>
            <a:r>
              <a:rPr lang="fr-FR" dirty="0" smtClean="0"/>
              <a:t>  </a:t>
            </a:r>
            <a:r>
              <a:rPr lang="fr-FR" sz="1800" dirty="0" smtClean="0"/>
              <a:t>	</a:t>
            </a:r>
            <a:r>
              <a:rPr lang="fr-FR" dirty="0" smtClean="0"/>
              <a:t>Primaires :	</a:t>
            </a:r>
            <a:r>
              <a:rPr lang="fr-FR" b="1" dirty="0" smtClean="0"/>
              <a:t>Recours à l’hospitalisation</a:t>
            </a:r>
          </a:p>
          <a:p>
            <a:r>
              <a:rPr lang="fr-FR" sz="1800" dirty="0" smtClean="0"/>
              <a:t>		</a:t>
            </a:r>
            <a:r>
              <a:rPr lang="fr-FR" dirty="0" smtClean="0"/>
              <a:t>Secondaires :	</a:t>
            </a:r>
            <a:r>
              <a:rPr lang="fr-FR" sz="1800" dirty="0" smtClean="0"/>
              <a:t>Effets indésirables</a:t>
            </a:r>
          </a:p>
          <a:p>
            <a:r>
              <a:rPr lang="fr-FR" sz="1800" dirty="0"/>
              <a:t>	</a:t>
            </a:r>
            <a:r>
              <a:rPr lang="fr-FR" sz="1800" dirty="0" smtClean="0"/>
              <a:t>			Evolution des fonctions pulmonaires</a:t>
            </a:r>
          </a:p>
          <a:p>
            <a:r>
              <a:rPr lang="fr-FR" sz="1800" dirty="0"/>
              <a:t>	</a:t>
            </a:r>
            <a:r>
              <a:rPr lang="fr-FR" sz="1800" dirty="0" smtClean="0"/>
              <a:t>			Nombre d’inhalations additionnelles requises</a:t>
            </a:r>
          </a:p>
          <a:p>
            <a:r>
              <a:rPr lang="fr-FR" sz="1800" dirty="0" smtClean="0"/>
              <a:t>				Rechutes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 err="1" smtClean="0"/>
              <a:t>Studies</a:t>
            </a:r>
            <a:r>
              <a:rPr lang="fr-FR" u="sng" dirty="0" smtClean="0"/>
              <a:t> Type</a:t>
            </a:r>
            <a:r>
              <a:rPr lang="fr-FR" sz="1800" dirty="0" smtClean="0"/>
              <a:t>: </a:t>
            </a:r>
            <a:r>
              <a:rPr lang="fr-FR" dirty="0" smtClean="0"/>
              <a:t>RCT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49407" y="953120"/>
            <a:ext cx="6120000" cy="632838"/>
          </a:xfrm>
        </p:spPr>
        <p:txBody>
          <a:bodyPr/>
          <a:lstStyle/>
          <a:p>
            <a:r>
              <a:rPr lang="fr-FR" sz="3200" dirty="0" smtClean="0"/>
              <a:t>Forest Plot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400" dirty="0" err="1" smtClean="0"/>
              <a:t>Comparison</a:t>
            </a:r>
            <a:r>
              <a:rPr lang="fr-FR" sz="2400" dirty="0" smtClean="0"/>
              <a:t>: </a:t>
            </a:r>
            <a:r>
              <a:rPr lang="fr-FR" sz="2400" dirty="0" err="1" smtClean="0"/>
              <a:t>Combination</a:t>
            </a:r>
            <a:r>
              <a:rPr lang="fr-FR" sz="2400" dirty="0" smtClean="0"/>
              <a:t> </a:t>
            </a:r>
            <a:r>
              <a:rPr lang="fr-FR" sz="2400" dirty="0" err="1" smtClean="0"/>
              <a:t>inhaled</a:t>
            </a:r>
            <a:r>
              <a:rPr lang="fr-FR" sz="2400" dirty="0" smtClean="0"/>
              <a:t> </a:t>
            </a:r>
            <a:r>
              <a:rPr lang="fr-FR" sz="2400" dirty="0" err="1" smtClean="0"/>
              <a:t>therapy</a:t>
            </a:r>
            <a:r>
              <a:rPr lang="fr-FR" sz="2400" dirty="0" smtClean="0"/>
              <a:t> vs SABA </a:t>
            </a:r>
            <a:r>
              <a:rPr lang="fr-FR" sz="2400" dirty="0" err="1" smtClean="0"/>
              <a:t>alone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400" dirty="0" err="1" smtClean="0"/>
              <a:t>Outcome</a:t>
            </a:r>
            <a:r>
              <a:rPr lang="fr-FR" sz="2400" dirty="0" smtClean="0"/>
              <a:t>: Hospitalisation</a:t>
            </a:r>
            <a:endParaRPr lang="fr-FR" sz="2400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109" y="1756101"/>
            <a:ext cx="8229599" cy="3441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431" y="5175576"/>
            <a:ext cx="8031445" cy="57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05" y="5835734"/>
            <a:ext cx="8229599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4818971" y="2237968"/>
            <a:ext cx="234778" cy="3474671"/>
          </a:xfrm>
          <a:prstGeom prst="rect">
            <a:avLst/>
          </a:prstGeom>
          <a:noFill/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409431" y="5444107"/>
            <a:ext cx="8031445" cy="400808"/>
          </a:xfrm>
          <a:prstGeom prst="ellipse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0257" y="293489"/>
            <a:ext cx="2772000" cy="902637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34847" y="6150114"/>
            <a:ext cx="78654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err="1" smtClean="0">
                <a:solidFill>
                  <a:schemeClr val="accent1"/>
                </a:solidFill>
              </a:rPr>
              <a:t>Heterogeneity</a:t>
            </a:r>
            <a:r>
              <a:rPr lang="fr-FR" sz="2000" dirty="0">
                <a:solidFill>
                  <a:schemeClr val="accent1"/>
                </a:solidFill>
              </a:rPr>
              <a:t>: </a:t>
            </a:r>
            <a:r>
              <a:rPr lang="fr-FR" sz="2000" dirty="0" smtClean="0">
                <a:solidFill>
                  <a:schemeClr val="accent1"/>
                </a:solidFill>
              </a:rPr>
              <a:t>Tau2= </a:t>
            </a:r>
            <a:r>
              <a:rPr lang="fr-FR" sz="2000" dirty="0">
                <a:solidFill>
                  <a:schemeClr val="accent1"/>
                </a:solidFill>
              </a:rPr>
              <a:t>0.02; </a:t>
            </a:r>
            <a:r>
              <a:rPr lang="fr-FR" sz="2000" dirty="0" smtClean="0">
                <a:solidFill>
                  <a:schemeClr val="accent1"/>
                </a:solidFill>
              </a:rPr>
              <a:t>Chi2= </a:t>
            </a:r>
            <a:r>
              <a:rPr lang="fr-FR" sz="2000" dirty="0">
                <a:solidFill>
                  <a:schemeClr val="accent1"/>
                </a:solidFill>
              </a:rPr>
              <a:t>15.87, </a:t>
            </a:r>
            <a:r>
              <a:rPr lang="fr-FR" sz="2000" dirty="0" err="1">
                <a:solidFill>
                  <a:schemeClr val="accent1"/>
                </a:solidFill>
              </a:rPr>
              <a:t>df</a:t>
            </a:r>
            <a:r>
              <a:rPr lang="fr-FR" sz="2000" dirty="0">
                <a:solidFill>
                  <a:schemeClr val="accent1"/>
                </a:solidFill>
              </a:rPr>
              <a:t> = 14 (P = 0.32); </a:t>
            </a:r>
            <a:r>
              <a:rPr lang="fr-FR" sz="2000" dirty="0" smtClean="0">
                <a:solidFill>
                  <a:schemeClr val="accent1"/>
                </a:solidFill>
              </a:rPr>
              <a:t>I2=12</a:t>
            </a:r>
            <a:r>
              <a:rPr lang="fr-FR" sz="2000" dirty="0">
                <a:solidFill>
                  <a:schemeClr val="accent1"/>
                </a:solidFill>
              </a:rPr>
              <a:t>%</a:t>
            </a:r>
          </a:p>
          <a:p>
            <a:r>
              <a:rPr lang="fr-FR" sz="2000" dirty="0">
                <a:solidFill>
                  <a:schemeClr val="accent1"/>
                </a:solidFill>
              </a:rPr>
              <a:t>Test for </a:t>
            </a:r>
            <a:r>
              <a:rPr lang="fr-FR" sz="2000" dirty="0" err="1">
                <a:solidFill>
                  <a:schemeClr val="accent1"/>
                </a:solidFill>
              </a:rPr>
              <a:t>overall</a:t>
            </a:r>
            <a:r>
              <a:rPr lang="fr-FR" sz="2000" dirty="0">
                <a:solidFill>
                  <a:schemeClr val="accent1"/>
                </a:solidFill>
              </a:rPr>
              <a:t> </a:t>
            </a:r>
            <a:r>
              <a:rPr lang="fr-FR" sz="2000" dirty="0" err="1">
                <a:solidFill>
                  <a:schemeClr val="accent1"/>
                </a:solidFill>
              </a:rPr>
              <a:t>effect</a:t>
            </a:r>
            <a:r>
              <a:rPr lang="fr-FR" sz="2000" dirty="0">
                <a:solidFill>
                  <a:schemeClr val="accent1"/>
                </a:solidFill>
              </a:rPr>
              <a:t>: Z = 3.39 (P = 0.00069</a:t>
            </a:r>
            <a:r>
              <a:rPr lang="fr-FR" sz="2000" dirty="0" smtClean="0">
                <a:solidFill>
                  <a:schemeClr val="accent1"/>
                </a:solidFill>
              </a:rPr>
              <a:t>)</a:t>
            </a:r>
            <a:endParaRPr lang="fr-FR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301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3277567" y="242019"/>
            <a:ext cx="57779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2"/>
                </a:solidFill>
              </a:rPr>
              <a:t>Funnel Plot</a:t>
            </a:r>
          </a:p>
          <a:p>
            <a:pPr algn="ctr"/>
            <a:r>
              <a:rPr lang="en-US" sz="2800" b="1" dirty="0" smtClean="0">
                <a:solidFill>
                  <a:schemeClr val="bg2"/>
                </a:solidFill>
              </a:rPr>
              <a:t>Outcome: </a:t>
            </a:r>
            <a:r>
              <a:rPr lang="en-US" sz="2800" b="1" dirty="0" err="1" smtClean="0">
                <a:solidFill>
                  <a:schemeClr val="bg2"/>
                </a:solidFill>
              </a:rPr>
              <a:t>Taux</a:t>
            </a:r>
            <a:r>
              <a:rPr lang="en-US" sz="2800" b="1" dirty="0" smtClean="0">
                <a:solidFill>
                  <a:schemeClr val="bg2"/>
                </a:solidFill>
              </a:rPr>
              <a:t> </a:t>
            </a:r>
            <a:r>
              <a:rPr lang="en-US" sz="2800" b="1" dirty="0" err="1" smtClean="0">
                <a:solidFill>
                  <a:schemeClr val="bg2"/>
                </a:solidFill>
              </a:rPr>
              <a:t>d’hospitalisation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284" y="1806136"/>
            <a:ext cx="6050782" cy="4417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0257" y="293489"/>
            <a:ext cx="2772000" cy="902637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7068066" y="5036342"/>
            <a:ext cx="1936199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i="1" dirty="0"/>
              <a:t>Pour ce critère de jugement, il ne semble pas y avoir de biais de publication.</a:t>
            </a:r>
          </a:p>
          <a:p>
            <a:endParaRPr lang="fr-FR" sz="36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3692769" y="2286000"/>
            <a:ext cx="2303585" cy="27503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H="1">
            <a:off x="1336431" y="2286000"/>
            <a:ext cx="2356338" cy="2883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9085" y="277725"/>
            <a:ext cx="2772000" cy="902637"/>
          </a:xfrm>
          <a:prstGeom prst="rect">
            <a:avLst/>
          </a:prstGeom>
        </p:spPr>
      </p:pic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289085" y="1504238"/>
            <a:ext cx="7391812" cy="4650377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b="1" dirty="0" smtClean="0"/>
              <a:t>L’inhalation combinée de Béta Agonistes et d’anticholinergiques réduit significativement le taux d’hospitalisation.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dirty="0" smtClean="0"/>
              <a:t>En particulier chez les patients présentant une exacerbation sévère de leur asthme.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dirty="0" smtClean="0"/>
              <a:t>Elle améliore également la fonction pulmonaire par rapport à l’utilisation isolée de Béta Agonistes, et réduit le taux de </a:t>
            </a:r>
            <a:r>
              <a:rPr lang="fr-FR" dirty="0" err="1" smtClean="0"/>
              <a:t>re</a:t>
            </a:r>
            <a:r>
              <a:rPr lang="fr-FR" dirty="0" smtClean="0"/>
              <a:t>-consultation aux urgences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dirty="0" smtClean="0"/>
              <a:t>Le recours à des doses uniques ou multiples d’inhalation combinée ne semble pas influer sur les taux d’hospitalisations.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dirty="0" smtClean="0"/>
              <a:t>Cet effet semble être indépendant à l’administration de traitements associés, entre autres les corticoïdes.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dirty="0" smtClean="0"/>
              <a:t>Faible augmentation des effets indésirables</a:t>
            </a: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3358663" y="277725"/>
            <a:ext cx="5785338" cy="632838"/>
          </a:xfrm>
        </p:spPr>
        <p:txBody>
          <a:bodyPr/>
          <a:lstStyle/>
          <a:p>
            <a:r>
              <a:rPr lang="fr-FR" sz="3200" dirty="0" smtClean="0"/>
              <a:t>Implications pour la pratique :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0256" y="293489"/>
            <a:ext cx="2772000" cy="902637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3112477" y="428388"/>
            <a:ext cx="6305626" cy="632838"/>
          </a:xfrm>
        </p:spPr>
        <p:txBody>
          <a:bodyPr/>
          <a:lstStyle/>
          <a:p>
            <a:r>
              <a:rPr lang="fr-FR" sz="3200" dirty="0" smtClean="0"/>
              <a:t>Implications pour la recherche :</a:t>
            </a:r>
            <a:endParaRPr lang="fr-FR" sz="32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22152" y="1804761"/>
            <a:ext cx="7684355" cy="493449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Nécessité de recherches complémentaires pour juger l’utilité des thérapies inhalées selon la gravité de la crise d’asthme.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Analyser les différences entre les doses uniques ou répétées d’inhalations</a:t>
            </a:r>
          </a:p>
          <a:p>
            <a:pPr marL="731838" lvl="2" indent="-342900"/>
            <a:r>
              <a:rPr lang="fr-FR" dirty="0"/>
              <a:t>Sur les critères de jugements secondaires tels que la durée de séjour aux urgences, la qualité de vie, les scores</a:t>
            </a:r>
          </a:p>
          <a:p>
            <a:pPr marL="731838" lvl="2" indent="-342900"/>
            <a:r>
              <a:rPr lang="fr-FR" dirty="0"/>
              <a:t>Sur la relation entre l’inhalation combinée et la rechute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Qualité des études moyenne à basse due au faible échantillon, aux risques de biais jugés importants et à l’hétérogénéité.</a:t>
            </a:r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chrane_UK_cyan_template">
  <a:themeElements>
    <a:clrScheme name="Cochrane red">
      <a:dk1>
        <a:srgbClr val="000000"/>
      </a:dk1>
      <a:lt1>
        <a:srgbClr val="FFFFFF"/>
      </a:lt1>
      <a:dk2>
        <a:srgbClr val="002D64"/>
      </a:dk2>
      <a:lt2>
        <a:srgbClr val="E12328"/>
      </a:lt2>
      <a:accent1>
        <a:srgbClr val="002D64"/>
      </a:accent1>
      <a:accent2>
        <a:srgbClr val="E12328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Community_PPT_template_red</Template>
  <TotalTime>1792</TotalTime>
  <Words>346</Words>
  <Application>Microsoft Office PowerPoint</Application>
  <PresentationFormat>Affichage à l'écran (4:3)</PresentationFormat>
  <Paragraphs>42</Paragraphs>
  <Slides>6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Cochrane_UK_cyan_template</vt:lpstr>
      <vt:lpstr>Combined inhaled beta-agonist and anticholinergic agents for emergency management in adults with asthma Kirkland SW, Vandenberghe C, Voaklander B, et al. Janvier 2017 Dr Julie DUMOUCHEL, for the Cochrane PEC</vt:lpstr>
      <vt:lpstr> PICO(S)</vt:lpstr>
      <vt:lpstr>Forest Plot Comparison: Combination inhaled therapy vs SABA alone Outcome: Hospitalisation</vt:lpstr>
      <vt:lpstr>Présentation PowerPoint</vt:lpstr>
      <vt:lpstr>Implications pour la pratique :</vt:lpstr>
      <vt:lpstr>Implications pour la recherche :</vt:lpstr>
    </vt:vector>
  </TitlesOfParts>
  <Company>Hewlett-Packard Company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Patricia</dc:creator>
  <cp:lastModifiedBy>Julie Dumouchel</cp:lastModifiedBy>
  <cp:revision>111</cp:revision>
  <dcterms:created xsi:type="dcterms:W3CDTF">2017-01-12T13:51:57Z</dcterms:created>
  <dcterms:modified xsi:type="dcterms:W3CDTF">2018-06-04T19:11:01Z</dcterms:modified>
</cp:coreProperties>
</file>