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9" autoAdjust="0"/>
  </p:normalViewPr>
  <p:slideViewPr>
    <p:cSldViewPr snapToGrid="0" showGuides="1">
      <p:cViewPr>
        <p:scale>
          <a:sx n="81" d="100"/>
          <a:sy n="81" d="100"/>
        </p:scale>
        <p:origin x="-1044" y="-3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292743" cy="10684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971711" cy="2148972"/>
          </a:xfrm>
        </p:spPr>
        <p:txBody>
          <a:bodyPr/>
          <a:lstStyle/>
          <a:p>
            <a:r>
              <a:rPr lang="fr-FR" dirty="0" err="1"/>
              <a:t>Corticosteroids</a:t>
            </a:r>
            <a:r>
              <a:rPr lang="fr-FR" dirty="0"/>
              <a:t> for </a:t>
            </a:r>
            <a:r>
              <a:rPr lang="fr-FR" dirty="0" err="1"/>
              <a:t>Bell’s</a:t>
            </a:r>
            <a:r>
              <a:rPr lang="fr-FR" dirty="0"/>
              <a:t> </a:t>
            </a:r>
            <a:r>
              <a:rPr lang="fr-FR" dirty="0" err="1"/>
              <a:t>palsy</a:t>
            </a:r>
            <a:r>
              <a:rPr lang="fr-FR" dirty="0"/>
              <a:t> (</a:t>
            </a:r>
            <a:r>
              <a:rPr lang="fr-FR" dirty="0" err="1"/>
              <a:t>idiopathic</a:t>
            </a:r>
            <a:r>
              <a:rPr lang="fr-FR" dirty="0"/>
              <a:t> facial </a:t>
            </a:r>
            <a:r>
              <a:rPr lang="fr-FR" dirty="0" err="1"/>
              <a:t>paralysis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9" name="Picture 5" descr="Résultat de recherche d'images pour &quot;logo SFM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98" y="0"/>
            <a:ext cx="1549657" cy="1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64555" y="5234520"/>
            <a:ext cx="50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Sébastien BEROUD, for the PEC Cochrane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9" b="50000"/>
          <a:stretch/>
        </p:blipFill>
        <p:spPr bwMode="auto">
          <a:xfrm>
            <a:off x="328246" y="4466492"/>
            <a:ext cx="4933681" cy="3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9" y="276087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2168" y="368031"/>
            <a:ext cx="6120000" cy="632838"/>
          </a:xfrm>
        </p:spPr>
        <p:txBody>
          <a:bodyPr/>
          <a:lstStyle/>
          <a:p>
            <a:r>
              <a:rPr lang="fr-FR" dirty="0" smtClean="0"/>
              <a:t>PICO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4849" y="2130306"/>
            <a:ext cx="7889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smtClean="0">
                <a:solidFill>
                  <a:schemeClr val="tx2"/>
                </a:solidFill>
              </a:rPr>
              <a:t>P</a:t>
            </a:r>
            <a:r>
              <a:rPr lang="fr-FR" sz="3600" dirty="0" smtClean="0">
                <a:solidFill>
                  <a:schemeClr val="tx2"/>
                </a:solidFill>
              </a:rPr>
              <a:t>opulation</a:t>
            </a:r>
            <a:r>
              <a:rPr lang="fr-FR" dirty="0" smtClean="0">
                <a:solidFill>
                  <a:schemeClr val="tx2"/>
                </a:solidFill>
              </a:rPr>
              <a:t> : Patients atteints d’une « </a:t>
            </a:r>
            <a:r>
              <a:rPr lang="fr-FR" dirty="0" err="1" smtClean="0">
                <a:solidFill>
                  <a:schemeClr val="tx2"/>
                </a:solidFill>
              </a:rPr>
              <a:t>Bell’s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palsy</a:t>
            </a:r>
            <a:r>
              <a:rPr lang="fr-FR" dirty="0" smtClean="0">
                <a:solidFill>
                  <a:schemeClr val="tx2"/>
                </a:solidFill>
              </a:rPr>
              <a:t> 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smtClean="0">
                <a:solidFill>
                  <a:schemeClr val="tx2"/>
                </a:solidFill>
              </a:rPr>
              <a:t>I</a:t>
            </a:r>
            <a:r>
              <a:rPr lang="fr-FR" sz="3600" dirty="0" smtClean="0">
                <a:solidFill>
                  <a:schemeClr val="tx2"/>
                </a:solidFill>
              </a:rPr>
              <a:t>ntervention</a:t>
            </a:r>
            <a:r>
              <a:rPr lang="fr-FR" dirty="0" smtClean="0">
                <a:solidFill>
                  <a:schemeClr val="tx2"/>
                </a:solidFill>
              </a:rPr>
              <a:t> : traitement par corticothérapie 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err="1" smtClean="0">
                <a:solidFill>
                  <a:schemeClr val="tx2"/>
                </a:solidFill>
              </a:rPr>
              <a:t>C</a:t>
            </a:r>
            <a:r>
              <a:rPr lang="fr-FR" sz="3600" dirty="0" err="1" smtClean="0">
                <a:solidFill>
                  <a:schemeClr val="tx2"/>
                </a:solidFill>
              </a:rPr>
              <a:t>omparison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: placebo ou absence de </a:t>
            </a:r>
            <a:r>
              <a:rPr lang="fr-FR" dirty="0" err="1" smtClean="0">
                <a:solidFill>
                  <a:schemeClr val="tx2"/>
                </a:solidFill>
              </a:rPr>
              <a:t>ttt</a:t>
            </a:r>
            <a:endParaRPr lang="fr-FR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err="1" smtClean="0">
                <a:solidFill>
                  <a:schemeClr val="tx2"/>
                </a:solidFill>
              </a:rPr>
              <a:t>O</a:t>
            </a:r>
            <a:r>
              <a:rPr lang="fr-FR" sz="3600" dirty="0" err="1" smtClean="0">
                <a:solidFill>
                  <a:schemeClr val="tx2"/>
                </a:solidFill>
              </a:rPr>
              <a:t>utcome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: récupération motrice incomplète à 6 mois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293490"/>
            <a:ext cx="3426249" cy="11156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669291"/>
            <a:ext cx="9061938" cy="1109077"/>
          </a:xfrm>
        </p:spPr>
        <p:txBody>
          <a:bodyPr/>
          <a:lstStyle/>
          <a:p>
            <a:r>
              <a:rPr lang="en-US" sz="2400" dirty="0" smtClean="0"/>
              <a:t>Corticosteroid </a:t>
            </a:r>
            <a:r>
              <a:rPr lang="en-US" sz="2400" dirty="0"/>
              <a:t>(OS) versus placebo or no treatment (</a:t>
            </a:r>
            <a:r>
              <a:rPr lang="en-US" sz="2400" dirty="0" smtClean="0"/>
              <a:t>OO)</a:t>
            </a:r>
            <a:br>
              <a:rPr lang="en-US" sz="2400" dirty="0" smtClean="0"/>
            </a:br>
            <a:r>
              <a:rPr lang="en-US" sz="2400" dirty="0" smtClean="0"/>
              <a:t>Outcome: Incomplete </a:t>
            </a:r>
            <a:r>
              <a:rPr lang="en-US" sz="2400" dirty="0"/>
              <a:t>recovery </a:t>
            </a:r>
            <a:r>
              <a:rPr lang="en-US" sz="2400" b="0" dirty="0"/>
              <a:t>≥ </a:t>
            </a:r>
            <a:r>
              <a:rPr lang="en-US" sz="2400" dirty="0"/>
              <a:t>6 months after </a:t>
            </a:r>
            <a:r>
              <a:rPr lang="en-US" sz="2400" dirty="0" err="1"/>
              <a:t>randomisation</a:t>
            </a:r>
            <a:r>
              <a:rPr lang="en-US" sz="2400" dirty="0"/>
              <a:t>.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21317" r="4548"/>
          <a:stretch/>
        </p:blipFill>
        <p:spPr bwMode="auto">
          <a:xfrm>
            <a:off x="0" y="2930765"/>
            <a:ext cx="9061937" cy="34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36505" y="515815"/>
            <a:ext cx="536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Forest plot of comparison</a:t>
            </a:r>
            <a:endParaRPr lang="fr-FR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293490"/>
            <a:ext cx="3426249" cy="11156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9738" y="2275199"/>
            <a:ext cx="7461616" cy="3984923"/>
          </a:xfrm>
        </p:spPr>
        <p:txBody>
          <a:bodyPr/>
          <a:lstStyle/>
          <a:p>
            <a:r>
              <a:rPr lang="fr-FR" sz="3600" b="1" dirty="0">
                <a:solidFill>
                  <a:schemeClr val="bg2"/>
                </a:solidFill>
              </a:rPr>
              <a:t>Antiviral </a:t>
            </a:r>
            <a:r>
              <a:rPr lang="fr-FR" sz="3600" b="1" dirty="0" err="1">
                <a:solidFill>
                  <a:schemeClr val="bg2"/>
                </a:solidFill>
              </a:rPr>
              <a:t>treatment</a:t>
            </a:r>
            <a:r>
              <a:rPr lang="fr-FR" sz="3600" b="1" dirty="0">
                <a:solidFill>
                  <a:schemeClr val="bg2"/>
                </a:solidFill>
              </a:rPr>
              <a:t> for </a:t>
            </a:r>
            <a:r>
              <a:rPr lang="fr-FR" sz="3600" b="1" dirty="0" err="1">
                <a:solidFill>
                  <a:schemeClr val="bg2"/>
                </a:solidFill>
              </a:rPr>
              <a:t>Bell’s</a:t>
            </a:r>
            <a:r>
              <a:rPr lang="fr-FR" sz="3600" b="1" dirty="0">
                <a:solidFill>
                  <a:schemeClr val="bg2"/>
                </a:solidFill>
              </a:rPr>
              <a:t> </a:t>
            </a:r>
            <a:r>
              <a:rPr lang="fr-FR" sz="3600" b="1" dirty="0" err="1">
                <a:solidFill>
                  <a:schemeClr val="bg2"/>
                </a:solidFill>
              </a:rPr>
              <a:t>palsy</a:t>
            </a:r>
            <a:r>
              <a:rPr lang="fr-FR" sz="3600" b="1" dirty="0">
                <a:solidFill>
                  <a:schemeClr val="bg2"/>
                </a:solidFill>
              </a:rPr>
              <a:t> (</a:t>
            </a:r>
            <a:r>
              <a:rPr lang="fr-FR" sz="3600" b="1" dirty="0" err="1">
                <a:solidFill>
                  <a:schemeClr val="bg2"/>
                </a:solidFill>
              </a:rPr>
              <a:t>idiopathic</a:t>
            </a:r>
            <a:r>
              <a:rPr lang="fr-FR" sz="3600" b="1" dirty="0">
                <a:solidFill>
                  <a:schemeClr val="bg2"/>
                </a:solidFill>
              </a:rPr>
              <a:t> facial </a:t>
            </a:r>
            <a:r>
              <a:rPr lang="fr-FR" sz="3600" b="1" dirty="0" err="1">
                <a:solidFill>
                  <a:schemeClr val="bg2"/>
                </a:solidFill>
              </a:rPr>
              <a:t>paralysis</a:t>
            </a:r>
            <a:r>
              <a:rPr lang="fr-FR" sz="3600" b="1" dirty="0" smtClean="0">
                <a:solidFill>
                  <a:schemeClr val="bg2"/>
                </a:solidFill>
              </a:rPr>
              <a:t>)</a:t>
            </a:r>
            <a:endParaRPr lang="fr-FR" sz="36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4" y="4393591"/>
            <a:ext cx="5122170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5" y="277726"/>
            <a:ext cx="3426249" cy="1115665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4728" y="1966746"/>
            <a:ext cx="7625739" cy="41607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Les </a:t>
            </a:r>
            <a:r>
              <a:rPr lang="en-US" b="1" dirty="0" err="1" smtClean="0"/>
              <a:t>corticostéroides</a:t>
            </a:r>
            <a:r>
              <a:rPr lang="en-US" dirty="0" smtClean="0"/>
              <a:t> </a:t>
            </a:r>
            <a:r>
              <a:rPr lang="en-US" dirty="0" err="1" smtClean="0"/>
              <a:t>réduisent</a:t>
            </a:r>
            <a:r>
              <a:rPr lang="en-US" dirty="0" smtClean="0"/>
              <a:t> </a:t>
            </a:r>
            <a:r>
              <a:rPr lang="en-US" dirty="0" err="1" smtClean="0"/>
              <a:t>significativement</a:t>
            </a:r>
            <a:r>
              <a:rPr lang="en-US" dirty="0" smtClean="0"/>
              <a:t> les </a:t>
            </a:r>
            <a:r>
              <a:rPr lang="en-US" dirty="0" err="1" smtClean="0"/>
              <a:t>séquelles</a:t>
            </a:r>
            <a:r>
              <a:rPr lang="en-US" dirty="0" smtClean="0"/>
              <a:t> à type de </a:t>
            </a:r>
            <a:r>
              <a:rPr lang="en-US" dirty="0" err="1" smtClean="0"/>
              <a:t>faiblesse</a:t>
            </a:r>
            <a:r>
              <a:rPr lang="en-US" dirty="0" smtClean="0"/>
              <a:t> </a:t>
            </a:r>
            <a:r>
              <a:rPr lang="en-US" dirty="0" err="1" smtClean="0"/>
              <a:t>hémifaciale</a:t>
            </a:r>
            <a:r>
              <a:rPr lang="en-US" dirty="0" smtClean="0"/>
              <a:t> après </a:t>
            </a:r>
            <a:r>
              <a:rPr lang="en-US" dirty="0" err="1" smtClean="0"/>
              <a:t>une</a:t>
            </a:r>
            <a:r>
              <a:rPr lang="en-US" dirty="0" smtClean="0"/>
              <a:t> PF (P=0,0002) </a:t>
            </a:r>
            <a:r>
              <a:rPr lang="en-US" sz="1400" dirty="0" smtClean="0"/>
              <a:t>(</a:t>
            </a:r>
            <a:r>
              <a:rPr lang="en-US" sz="1400" dirty="0" err="1" smtClean="0"/>
              <a:t>niveau</a:t>
            </a:r>
            <a:r>
              <a:rPr lang="en-US" sz="1400" dirty="0" smtClean="0"/>
              <a:t> de </a:t>
            </a:r>
            <a:r>
              <a:rPr lang="en-US" sz="1400" dirty="0" err="1" smtClean="0"/>
              <a:t>preuve</a:t>
            </a:r>
            <a:r>
              <a:rPr lang="en-US" sz="1400" dirty="0" smtClean="0"/>
              <a:t> </a:t>
            </a:r>
            <a:r>
              <a:rPr lang="en-US" sz="1400" dirty="0" err="1" smtClean="0"/>
              <a:t>élevé</a:t>
            </a:r>
            <a:r>
              <a:rPr lang="en-US" sz="1400" dirty="0" smtClean="0"/>
              <a:t>).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Les </a:t>
            </a:r>
            <a:r>
              <a:rPr lang="en-US" b="1" dirty="0" err="1" smtClean="0"/>
              <a:t>corticostéroides</a:t>
            </a:r>
            <a:r>
              <a:rPr lang="en-US" b="1" dirty="0" smtClean="0"/>
              <a:t> </a:t>
            </a:r>
            <a:r>
              <a:rPr lang="en-US" dirty="0" err="1" smtClean="0"/>
              <a:t>réduisent</a:t>
            </a:r>
            <a:r>
              <a:rPr lang="en-US" dirty="0" smtClean="0"/>
              <a:t> </a:t>
            </a:r>
            <a:r>
              <a:rPr lang="en-US" dirty="0" err="1" smtClean="0"/>
              <a:t>significativement</a:t>
            </a:r>
            <a:r>
              <a:rPr lang="en-US" dirty="0" smtClean="0"/>
              <a:t> les </a:t>
            </a:r>
            <a:r>
              <a:rPr lang="en-US" dirty="0" err="1" smtClean="0"/>
              <a:t>séquelles</a:t>
            </a:r>
            <a:r>
              <a:rPr lang="en-US" dirty="0" smtClean="0"/>
              <a:t> à type de contractions </a:t>
            </a:r>
            <a:r>
              <a:rPr lang="en-US" dirty="0" err="1" smtClean="0"/>
              <a:t>involontaires</a:t>
            </a:r>
            <a:r>
              <a:rPr lang="en-US" dirty="0" smtClean="0"/>
              <a:t> et </a:t>
            </a:r>
            <a:r>
              <a:rPr lang="en-US" dirty="0" err="1" smtClean="0"/>
              <a:t>larmoiement</a:t>
            </a:r>
            <a:r>
              <a:rPr lang="en-US" dirty="0" smtClean="0"/>
              <a:t> par rapport aux patients </a:t>
            </a:r>
            <a:r>
              <a:rPr lang="en-US" dirty="0" err="1" smtClean="0"/>
              <a:t>ayant</a:t>
            </a:r>
            <a:r>
              <a:rPr lang="en-US" dirty="0" smtClean="0"/>
              <a:t> </a:t>
            </a:r>
            <a:r>
              <a:rPr lang="en-US" dirty="0" err="1" smtClean="0"/>
              <a:t>reçu</a:t>
            </a:r>
            <a:r>
              <a:rPr lang="en-US" dirty="0" smtClean="0"/>
              <a:t> le placebo (RR=0,64 ; CI 0,45 to 0,91) </a:t>
            </a:r>
            <a:r>
              <a:rPr lang="en-US" sz="1400" dirty="0" smtClean="0"/>
              <a:t>(</a:t>
            </a:r>
            <a:r>
              <a:rPr lang="en-US" sz="1400" dirty="0" err="1" smtClean="0"/>
              <a:t>niveau</a:t>
            </a:r>
            <a:r>
              <a:rPr lang="en-US" sz="1400" dirty="0" smtClean="0"/>
              <a:t> de </a:t>
            </a:r>
            <a:r>
              <a:rPr lang="en-US" sz="1400" dirty="0" err="1" smtClean="0"/>
              <a:t>preuve</a:t>
            </a:r>
            <a:r>
              <a:rPr lang="en-US" sz="1400" dirty="0" smtClean="0"/>
              <a:t>  </a:t>
            </a:r>
            <a:r>
              <a:rPr lang="en-US" sz="1400" dirty="0" err="1" smtClean="0"/>
              <a:t>modéré</a:t>
            </a:r>
            <a:r>
              <a:rPr lang="fr-FR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Pour </a:t>
            </a:r>
            <a:r>
              <a:rPr lang="en-US" dirty="0" err="1"/>
              <a:t>permettre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de ne pas </a:t>
            </a:r>
            <a:r>
              <a:rPr lang="en-US" dirty="0" err="1"/>
              <a:t>avoir</a:t>
            </a:r>
            <a:r>
              <a:rPr lang="en-US" dirty="0"/>
              <a:t> de </a:t>
            </a:r>
            <a:r>
              <a:rPr lang="en-US" dirty="0" err="1"/>
              <a:t>séquelles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traiter</a:t>
            </a:r>
            <a:r>
              <a:rPr lang="en-US" dirty="0"/>
              <a:t> 10 </a:t>
            </a:r>
            <a:r>
              <a:rPr lang="en-US" dirty="0" err="1"/>
              <a:t>personnes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Pas d’effets indésirables marquants</a:t>
            </a:r>
          </a:p>
          <a:p>
            <a:r>
              <a:rPr lang="fr-FR" dirty="0" smtClean="0"/>
              <a:t>			[En association avec le traitement antiviral!!]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08594" y="1245863"/>
            <a:ext cx="5516379" cy="710492"/>
          </a:xfrm>
        </p:spPr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343</TotalTime>
  <Words>138</Words>
  <Application>Microsoft Office PowerPoint</Application>
  <PresentationFormat>Affichage à l'écran (4:3)</PresentationFormat>
  <Paragraphs>27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Cochrane_UK_cyan_template</vt:lpstr>
      <vt:lpstr>Corticosteroids for Bell’s palsy (idiopathic facial paralysis)</vt:lpstr>
      <vt:lpstr>PICO</vt:lpstr>
      <vt:lpstr>Corticosteroid (OS) versus placebo or no treatment (OO) Outcome: Incomplete recovery ≥ 6 months after randomisation.</vt:lpstr>
      <vt:lpstr>Présentation PowerPoint</vt:lpstr>
      <vt:lpstr>Take Home Message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Julie Dumouchel</cp:lastModifiedBy>
  <cp:revision>41</cp:revision>
  <dcterms:created xsi:type="dcterms:W3CDTF">2017-01-12T13:51:57Z</dcterms:created>
  <dcterms:modified xsi:type="dcterms:W3CDTF">2017-05-28T19:23:37Z</dcterms:modified>
</cp:coreProperties>
</file>